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8.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71"/>
  </p:notesMasterIdLst>
  <p:sldIdLst>
    <p:sldId id="256" r:id="rId2"/>
    <p:sldId id="257" r:id="rId3"/>
    <p:sldId id="260" r:id="rId4"/>
    <p:sldId id="258" r:id="rId5"/>
    <p:sldId id="291" r:id="rId6"/>
    <p:sldId id="261" r:id="rId7"/>
    <p:sldId id="262" r:id="rId8"/>
    <p:sldId id="263" r:id="rId9"/>
    <p:sldId id="264" r:id="rId10"/>
    <p:sldId id="259" r:id="rId11"/>
    <p:sldId id="265" r:id="rId12"/>
    <p:sldId id="266" r:id="rId13"/>
    <p:sldId id="267" r:id="rId14"/>
    <p:sldId id="268" r:id="rId15"/>
    <p:sldId id="269" r:id="rId16"/>
    <p:sldId id="270" r:id="rId17"/>
    <p:sldId id="293" r:id="rId18"/>
    <p:sldId id="294" r:id="rId19"/>
    <p:sldId id="295" r:id="rId20"/>
    <p:sldId id="292" r:id="rId21"/>
    <p:sldId id="271" r:id="rId22"/>
    <p:sldId id="272" r:id="rId23"/>
    <p:sldId id="273" r:id="rId24"/>
    <p:sldId id="274" r:id="rId25"/>
    <p:sldId id="296" r:id="rId26"/>
    <p:sldId id="297" r:id="rId27"/>
    <p:sldId id="298" r:id="rId28"/>
    <p:sldId id="299" r:id="rId29"/>
    <p:sldId id="300" r:id="rId30"/>
    <p:sldId id="314" r:id="rId31"/>
    <p:sldId id="315" r:id="rId32"/>
    <p:sldId id="316" r:id="rId33"/>
    <p:sldId id="318" r:id="rId34"/>
    <p:sldId id="317" r:id="rId35"/>
    <p:sldId id="319" r:id="rId36"/>
    <p:sldId id="320" r:id="rId37"/>
    <p:sldId id="321" r:id="rId38"/>
    <p:sldId id="322" r:id="rId39"/>
    <p:sldId id="278" r:id="rId40"/>
    <p:sldId id="333" r:id="rId41"/>
    <p:sldId id="334" r:id="rId42"/>
    <p:sldId id="305" r:id="rId43"/>
    <p:sldId id="304" r:id="rId44"/>
    <p:sldId id="302" r:id="rId45"/>
    <p:sldId id="301" r:id="rId46"/>
    <p:sldId id="335" r:id="rId47"/>
    <p:sldId id="283" r:id="rId48"/>
    <p:sldId id="332" r:id="rId49"/>
    <p:sldId id="303" r:id="rId50"/>
    <p:sldId id="306" r:id="rId51"/>
    <p:sldId id="331" r:id="rId52"/>
    <p:sldId id="307" r:id="rId53"/>
    <p:sldId id="308" r:id="rId54"/>
    <p:sldId id="309" r:id="rId55"/>
    <p:sldId id="310" r:id="rId56"/>
    <p:sldId id="311" r:id="rId57"/>
    <p:sldId id="326" r:id="rId58"/>
    <p:sldId id="327" r:id="rId59"/>
    <p:sldId id="329" r:id="rId60"/>
    <p:sldId id="328" r:id="rId61"/>
    <p:sldId id="330" r:id="rId62"/>
    <p:sldId id="312" r:id="rId63"/>
    <p:sldId id="313" r:id="rId64"/>
    <p:sldId id="288" r:id="rId65"/>
    <p:sldId id="289" r:id="rId66"/>
    <p:sldId id="290" r:id="rId67"/>
    <p:sldId id="323" r:id="rId68"/>
    <p:sldId id="325" r:id="rId69"/>
    <p:sldId id="324" r:id="rId70"/>
  </p:sldIdLst>
  <p:sldSz cx="12192000" cy="6858000"/>
  <p:notesSz cx="6858000" cy="9144000"/>
  <p:embeddedFontLst>
    <p:embeddedFont>
      <p:font typeface="Abadi" panose="020B0604020104020204" pitchFamily="34" charset="0"/>
      <p:regular r:id="rId72"/>
    </p:embeddedFont>
    <p:embeddedFont>
      <p:font typeface="Arial Rounded MT Bold" panose="020F0704030504030204" pitchFamily="34" charset="0"/>
      <p:regular r:id="rId73"/>
    </p:embeddedFont>
    <p:embeddedFont>
      <p:font typeface="Fira Mono" panose="020B0509050000020004" pitchFamily="49" charset="0"/>
      <p:regular r:id="rId74"/>
      <p:bold r:id="rId75"/>
    </p:embeddedFont>
    <p:embeddedFont>
      <p:font typeface="Fira Sans" panose="020B0503050000020004" pitchFamily="34" charset="0"/>
      <p:regular r:id="rId76"/>
      <p:bold r:id="rId77"/>
      <p:italic r:id="rId78"/>
      <p:boldItalic r:id="rId79"/>
    </p:embeddedFont>
    <p:embeddedFont>
      <p:font typeface="Helvetica Neue" panose="020B060402020202020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jENVVk8cT3MB5Weqt05LLoEF5K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E5FE61-142F-4EFD-9A76-345A02E4EE07}">
  <a:tblStyle styleId="{3AE5FE61-142F-4EFD-9A76-345A02E4EE0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35" autoAdjust="0"/>
  </p:normalViewPr>
  <p:slideViewPr>
    <p:cSldViewPr snapToGrid="0">
      <p:cViewPr>
        <p:scale>
          <a:sx n="110" d="100"/>
          <a:sy n="110" d="100"/>
        </p:scale>
        <p:origin x="516" y="324"/>
      </p:cViewPr>
      <p:guideLst>
        <p:guide orient="horz" pos="2160"/>
        <p:guide pos="3840"/>
      </p:guideLst>
    </p:cSldViewPr>
  </p:slideViewPr>
  <p:notesTextViewPr>
    <p:cViewPr>
      <p:scale>
        <a:sx n="1" d="1"/>
        <a:sy n="1" d="1"/>
      </p:scale>
      <p:origin x="0" y="0"/>
    </p:cViewPr>
  </p:notesTextViewPr>
  <p:sorterViewPr>
    <p:cViewPr>
      <p:scale>
        <a:sx n="120" d="100"/>
        <a:sy n="120" d="100"/>
      </p:scale>
      <p:origin x="0" y="-158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1.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07:40:18.1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 0,'8099'0'0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6T07:40:27.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 0,'1219'0'0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6T07:40:30.5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1,'11'0,"26"-1,1 3,39 5,-58-4,38-1,-39-3,0 2,27 4,-29-3,0 0,23-2,-24 0,-1 1,1 0,22 4,-21-2,0 0,22 0,15 2,-32-3,-1 0,32-3,-37 0,1 1,-1 0,0 2,0-1,1 2,14 4,-7-2,0-1,0-1,0-1,0-1,0-1,24-3,18 1,28 4,98-4,-172-2,0 0,-1-1,33-12,-44 13,-1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7T15:50:53.764"/>
    </inkml:context>
    <inkml:brush xml:id="br0">
      <inkml:brushProperty name="width" value="0.05" units="cm"/>
      <inkml:brushProperty name="height" value="0.05" units="cm"/>
      <inkml:brushProperty name="color" value="#FF0066"/>
    </inkml:brush>
  </inkml:definitions>
  <inkml:trace contextRef="#ctx0" brushRef="#br0">747 372 24575,'0'-11'0,"1"0"0,0-1 0,0 1 0,1 0 0,1 0 0,0 0 0,0 1 0,1-1 0,0 1 0,1 0 0,0 0 0,1 0 0,0 1 0,0-1 0,1 1 0,0 1 0,15-14 0,-15 16 0,1-1 0,0 1 0,0 1 0,0 0 0,18-9 0,10-5 0,-24 12 0,0 0 0,0 1 0,1 1 0,15-5 0,109-39 0,-107 41 0,1 1 0,-1 2 0,1 0 0,1 3 0,37 1 0,326 1 0,-263 12 0,-117-11 0,0 1 0,-1 0 0,1 1 0,25 8 0,28 6 0,-48-13 0,-1 2 0,-1 0 0,27 12 0,-41-16 0,14 7 0,0 1 0,0 0 0,31 26 0,-13-8 0,-2-4 0,-11-6 0,39 22 0,13 17 0,-6-6 0,-34-23 0,-17-12 0,0 1 0,0 0 0,27 39 0,-16-20 0,-7-12 0,-14-15 0,0 0 0,-1 1 0,9 12 0,6 11 0,-16-25 0,-1 0 0,1 0 0,-2 1 0,1 0 0,4 13 0,34 84 0,-17-20 0,-5-15 0,1 24 0,-14-68 0,8 45 0,-2-3 0,-3-1 0,-10-53 0,0 0 0,2 1 0,4 14 0,-3-12 0,0 1 0,-1-1 0,0 31 0,1 5 0,4 10 0,1 5 0,1 84 0,2-22 0,-13 588 0,0-700 0,-1 0 0,-1 0 0,-9 31 0,7-31 0,1 0 0,0 0 0,-1 33 0,4-42 0,0 1 0,-1-1 0,0 1 0,-5 12 0,-5 31 0,10-37 0,-2-1 0,0 0 0,-7 18 0,-5 15 0,-20 63 0,5-18 0,-9 9 0,24-65 0,7-14 0,2-5 0,-1 0 0,-1 0 0,-1-1 0,-11 17 0,2-3 0,16-26 0,0 1 0,-1-1 0,1 0 0,-2-1 0,-5 8 0,-17 18 0,18-21 0,1 0 0,-1-1 0,-13 10 0,-54 50 0,28-32 0,-86 50 0,27-19 0,85-54 0,-1-1 0,-40 17 0,50-25 0,0 1 0,-24 14 0,27-16 0,0 1 0,0-2 0,-1 1 0,0-1 0,0-1 0,-11 2 0,-4 0 0,-47 5 0,54-8 0,0 0 0,-26 7 0,13-2 0,1-2 0,-1-1 0,0-2 0,-46-3 0,7 0 0,53 1 0,1-1 0,-1-1 0,1-1 0,-21-6 0,-33-7 0,-73-19 0,114 30 0,-33-10 0,41 9 0,-6-3 0,1-1 0,0-2 0,-41-26 0,59 33 0,-149-89 0,74 47 0,-61-39 0,130 79 0,1-1 0,1-1 0,0 0 0,0-1 0,1 0 0,0 0 0,1-2 0,0 1 0,-9-16 0,-100-152 0,97 145 0,1-1 0,1-1 0,-20-53 0,3-40 0,27 99 0,6 19 0,1-1 0,0 0 0,-3-14 0,3 6 0,-12-36 0,2 13 0,3 11 0,8 26 0,1 0 0,-1 0 0,1 0 0,1 0 0,-1-1 0,0-10 0,1 2 0,-1-1 0,-1 1 0,-9-27 0,2 4 0,-32-154 0,7 14 0,24 80 0,7 59 0,1 0 0,5-62 0,0 23 0,-2-293 0,3 344 0,0-1 0,2 1 0,15-50 0,-18 74 0,12-51 0,15-47 0,-3 14 0,6-15 0,-8 31 0,-19 50 0,2 1 0,17-39 0,-21 54 0,0-1 0,0-1 0,-1 1 0,1-9 0,9-25 0,56-96 0,56-71 0,-78 133 0,-20 35 0,24-29 0,-37 53 0,1 1 0,1 0 0,0 1 0,30-21 0,-37 30 0,1 0 0,0 0 0,1 1 0,-1 0 0,1 1 0,0 0 0,0 0 0,0 1 0,0 0 0,0 1 0,16 0 0,-6-1 0,0 0 0,0-2 0,0 0 0,-1-1 0,34-13 0,-22 7 0,-23 8-1365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7T15:50:59.248"/>
    </inkml:context>
    <inkml:brush xml:id="br0">
      <inkml:brushProperty name="width" value="0.05" units="cm"/>
      <inkml:brushProperty name="height" value="0.05" units="cm"/>
      <inkml:brushProperty name="color" value="#FF0066"/>
    </inkml:brush>
  </inkml:definitions>
  <inkml:trace contextRef="#ctx0" brushRef="#br0">2662 4125 24575,'-36'20'0,"10"-13"0,10-2 0,-1 0 0,0-2 0,1 0 0,-1 0 0,-18-1 0,19-1 0,0 0 0,0 1 0,-20 6 0,20-4 0,0-1 0,0-1 0,-20 1 0,15-3 0,-18 0 0,-1-1 0,-43-8 0,-40-23 0,22-1 0,-80-27 0,142 50 0,0-3 0,0-1 0,-59-30 0,-124-91 0,169 102 0,-146-102 0,42 31 0,145 95 0,-15-11 0,-48-45 0,7 3 0,29 17 0,-34-44 0,-32-56 0,-70-121 0,141 211 0,-10-16 0,0 1 0,-66-141 0,58 67 0,46 121 0,1 0 0,1 0 0,1 0 0,1-36 0,0-86 0,4-79 0,2 197 0,10-44 0,-6 37 0,35-107 0,-39 129 0,9-26 0,70-183 0,-61 169 0,-15 32 0,1 0 0,12-19 0,130-235 0,-123 229 0,2 2 0,2 2 0,61-65 0,-54 69 0,2 2 0,1 1 0,1 3 0,81-46 0,-15 18 0,120-58 0,-122 73 0,-24 13 0,102-26 0,-13 19 0,-46 16 0,-40 8 0,-54 10 0,60-1 0,11 0 0,-32-1 0,119 5 0,-83 3 0,-90-1 0,1 1 0,-1 1 0,0 0 0,26 10 0,21 4 0,-26-7 0,-1 2 0,0 2 0,-1 1 0,0 1 0,47 32 0,-53-28 0,-1 1 0,-2 2 0,28 29 0,-36-34 0,32 30 0,-3 3 0,72 100 0,-92-112 0,-2 1 0,-2 1 0,32 78 0,-40-77 0,-2 0 0,-2 1 0,-1 0 0,4 51 0,-3-8 0,-6-55 0,2 58 0,4 181 0,-10-198 0,-2 65 0,-24-17 0,23-104 0,-2 1 0,-8 24 0,-5 29 0,-12 61 0,15-82 0,9-32 0,0 1 0,-2 18 0,-13 56 0,6-33 0,-17 89 0,24-116 0,4-23 0,0 1 0,1 0 0,0 0 0,0 15 0,1-8 0,-1-1 0,0 0 0,-1 1 0,-7 17 0,6-18 0,-1 0 0,2 0 0,1 0 0,-2 24 0,-2 40 0,2-51 0,0 27 0,-2 22 0,3-55 0,1 0 0,2 34 0,1-34 0,-1-1 0,-6 43 0,-21 92 0,5-27 0,18-108 0,-4 15 0,-1-1 0,-26 69 0,32-97 0,0 0 0,1 0 0,0 0 0,-1 16 0,-5 21 0,-6 9 0,11-37 0,-1-1 0,-1 1 0,-8 18 0,-9 47 0,16-70 0,1 0 0,-1-1 0,-1 1 0,0-1 0,-1-1 0,-13 16 0,18-23 0,0 0 0,0 0 0,0-1 0,-1 1 0,1-1 0,-1 0 0,0 0 0,0 0 0,1 0 0,-1-1 0,0 1 0,0-1 0,-1 0 0,1 0 0,0-1 0,0 1 0,0-1 0,-1 0 0,1 0 0,0 0 0,0-1 0,0 0 0,-1 1 0,-3-3 0,-15-3 0,16 5 0,0-1 0,0 0 0,1-1 0,-1 0 0,0 0 0,1 0 0,-11-8 0,6 4 0,-1 1 0,0-1 0,-18-5 0,-19-11 0,32 15 0,0 0 0,-22-6 0,28 11 0,-133-45 0,134 45-1365,2 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7T15:51:05.735"/>
    </inkml:context>
    <inkml:brush xml:id="br0">
      <inkml:brushProperty name="width" value="0.05" units="cm"/>
      <inkml:brushProperty name="height" value="0.05" units="cm"/>
      <inkml:brushProperty name="color" value="#FF0066"/>
    </inkml:brush>
  </inkml:definitions>
  <inkml:trace contextRef="#ctx0" brushRef="#br0">0 72 24575,'133'-13'0,"-96"14"0,0-2 0,47-8 0,-47 5 0,0 2 0,63 4 0,-25 0 0,7-1 0,88-3 0,-87-10 0,25-12 0,-104 24-195,0-1 0,1 0 0,-1 0 0,0 0 0,0-1 0,7-3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7T15:51:08.523"/>
    </inkml:context>
    <inkml:brush xml:id="br0">
      <inkml:brushProperty name="width" value="0.05" units="cm"/>
      <inkml:brushProperty name="height" value="0.05" units="cm"/>
      <inkml:brushProperty name="color" value="#FF0066"/>
    </inkml:brush>
  </inkml:definitions>
  <inkml:trace contextRef="#ctx0" brushRef="#br0">0 0 24575,'9'1'0,"0"0"0,1 1 0,-1 0 0,0 1 0,-1-1 0,1 2 0,0-1 0,12 8 0,28 11 0,20 17 0,30 6 0,-96-44 0,0 1 0,1-1 0,-1 1 0,0 0 0,0 0 0,-1 0 0,1 0 0,0 0 0,-1 1 0,1 0 0,-1-1 0,0 1 0,0 0 0,0 0 0,0 0 0,0 0 0,-1 0 0,1 1 0,-1-1 0,0 0 0,0 1 0,0-1 0,0 1 0,-1-1 0,1 1 0,-1-1 0,0 1 0,-1 6 0,0 1 0,0 0 0,0-1 0,-1 1 0,-1-1 0,0 0 0,0 0 0,-1 0 0,-9 16 0,4-10 0,-1 0 0,-1-1 0,0 0 0,-1 0 0,0-1 0,-1-1 0,-1-1 0,0 1 0,-32 19 0,17-10 14,23-17-211,0 0 0,0-1 0,0 1 0,0-1 0,-1 0 0,-12 4 0,10-6-6629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17T16:08:29.141"/>
    </inkml:context>
    <inkml:brush xml:id="br0">
      <inkml:brushProperty name="width" value="0.05" units="cm"/>
      <inkml:brushProperty name="height" value="0.05" units="cm"/>
      <inkml:brushProperty name="color" value="#FF0066"/>
    </inkml:brush>
  </inkml:definitions>
  <inkml:trace contextRef="#ctx0" brushRef="#br0">0 0 24575,'2'0'0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81074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a:extLst>
            <a:ext uri="{FF2B5EF4-FFF2-40B4-BE49-F238E27FC236}">
              <a16:creationId xmlns:a16="http://schemas.microsoft.com/office/drawing/2014/main" id="{D71147EE-4CAA-5869-790B-491222262172}"/>
            </a:ext>
          </a:extLst>
        </p:cNvPr>
        <p:cNvGrpSpPr/>
        <p:nvPr/>
      </p:nvGrpSpPr>
      <p:grpSpPr>
        <a:xfrm>
          <a:off x="0" y="0"/>
          <a:ext cx="0" cy="0"/>
          <a:chOff x="0" y="0"/>
          <a:chExt cx="0" cy="0"/>
        </a:xfrm>
      </p:grpSpPr>
      <p:sp>
        <p:nvSpPr>
          <p:cNvPr id="263" name="Google Shape;263;p28:notes">
            <a:extLst>
              <a:ext uri="{FF2B5EF4-FFF2-40B4-BE49-F238E27FC236}">
                <a16:creationId xmlns:a16="http://schemas.microsoft.com/office/drawing/2014/main" id="{19190BE4-F1FE-1AB1-A1BD-A63F1F7A93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28:notes">
            <a:extLst>
              <a:ext uri="{FF2B5EF4-FFF2-40B4-BE49-F238E27FC236}">
                <a16:creationId xmlns:a16="http://schemas.microsoft.com/office/drawing/2014/main" id="{802DA5EF-2D55-AEC7-56F0-91B6053DBE5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8629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25069604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25069604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25069604b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25069604b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25069604b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25069604b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25069604b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25069604b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25069604b6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25069604b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25069604b6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25069604b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25069604b6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25069604b6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98721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1"/>
        <p:cNvGrpSpPr/>
        <p:nvPr/>
      </p:nvGrpSpPr>
      <p:grpSpPr>
        <a:xfrm>
          <a:off x="0" y="0"/>
          <a:ext cx="0" cy="0"/>
          <a:chOff x="0" y="0"/>
          <a:chExt cx="0" cy="0"/>
        </a:xfrm>
      </p:grpSpPr>
      <p:sp>
        <p:nvSpPr>
          <p:cNvPr id="12" name="Google Shape;12;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68"/>
        <p:cNvGrpSpPr/>
        <p:nvPr/>
      </p:nvGrpSpPr>
      <p:grpSpPr>
        <a:xfrm>
          <a:off x="0" y="0"/>
          <a:ext cx="0" cy="0"/>
          <a:chOff x="0" y="0"/>
          <a:chExt cx="0" cy="0"/>
        </a:xfrm>
      </p:grpSpPr>
      <p:sp>
        <p:nvSpPr>
          <p:cNvPr id="69" name="Google Shape;69;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4"/>
        <p:cNvGrpSpPr/>
        <p:nvPr/>
      </p:nvGrpSpPr>
      <p:grpSpPr>
        <a:xfrm>
          <a:off x="0" y="0"/>
          <a:ext cx="0" cy="0"/>
          <a:chOff x="0" y="0"/>
          <a:chExt cx="0" cy="0"/>
        </a:xfrm>
      </p:grpSpPr>
      <p:sp>
        <p:nvSpPr>
          <p:cNvPr id="75" name="Google Shape;75;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271621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17"/>
        <p:cNvGrpSpPr/>
        <p:nvPr/>
      </p:nvGrpSpPr>
      <p:grpSpPr>
        <a:xfrm>
          <a:off x="0" y="0"/>
          <a:ext cx="0" cy="0"/>
          <a:chOff x="0" y="0"/>
          <a:chExt cx="0" cy="0"/>
        </a:xfrm>
      </p:grpSpPr>
      <p:sp>
        <p:nvSpPr>
          <p:cNvPr id="18" name="Google Shape;1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23"/>
        <p:cNvGrpSpPr/>
        <p:nvPr/>
      </p:nvGrpSpPr>
      <p:grpSpPr>
        <a:xfrm>
          <a:off x="0" y="0"/>
          <a:ext cx="0" cy="0"/>
          <a:chOff x="0" y="0"/>
          <a:chExt cx="0" cy="0"/>
        </a:xfrm>
      </p:grpSpPr>
      <p:sp>
        <p:nvSpPr>
          <p:cNvPr id="24" name="Google Shape;24;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29"/>
        <p:cNvGrpSpPr/>
        <p:nvPr/>
      </p:nvGrpSpPr>
      <p:grpSpPr>
        <a:xfrm>
          <a:off x="0" y="0"/>
          <a:ext cx="0" cy="0"/>
          <a:chOff x="0" y="0"/>
          <a:chExt cx="0" cy="0"/>
        </a:xfrm>
      </p:grpSpPr>
      <p:sp>
        <p:nvSpPr>
          <p:cNvPr id="30" name="Google Shape;3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36"/>
        <p:cNvGrpSpPr/>
        <p:nvPr/>
      </p:nvGrpSpPr>
      <p:grpSpPr>
        <a:xfrm>
          <a:off x="0" y="0"/>
          <a:ext cx="0" cy="0"/>
          <a:chOff x="0" y="0"/>
          <a:chExt cx="0" cy="0"/>
        </a:xfrm>
      </p:grpSpPr>
      <p:sp>
        <p:nvSpPr>
          <p:cNvPr id="37" name="Google Shape;37;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5"/>
        <p:cNvGrpSpPr/>
        <p:nvPr/>
      </p:nvGrpSpPr>
      <p:grpSpPr>
        <a:xfrm>
          <a:off x="0" y="0"/>
          <a:ext cx="0" cy="0"/>
          <a:chOff x="0" y="0"/>
          <a:chExt cx="0" cy="0"/>
        </a:xfrm>
      </p:grpSpPr>
      <p:sp>
        <p:nvSpPr>
          <p:cNvPr id="46" name="Google Shape;4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50"/>
        <p:cNvGrpSpPr/>
        <p:nvPr/>
      </p:nvGrpSpPr>
      <p:grpSpPr>
        <a:xfrm>
          <a:off x="0" y="0"/>
          <a:ext cx="0" cy="0"/>
          <a:chOff x="0" y="0"/>
          <a:chExt cx="0" cy="0"/>
        </a:xfrm>
      </p:grpSpPr>
      <p:sp>
        <p:nvSpPr>
          <p:cNvPr id="51" name="Google Shape;5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61"/>
        <p:cNvGrpSpPr/>
        <p:nvPr/>
      </p:nvGrpSpPr>
      <p:grpSpPr>
        <a:xfrm>
          <a:off x="0" y="0"/>
          <a:ext cx="0" cy="0"/>
          <a:chOff x="0" y="0"/>
          <a:chExt cx="0" cy="0"/>
        </a:xfrm>
      </p:grpSpPr>
      <p:sp>
        <p:nvSpPr>
          <p:cNvPr id="62" name="Google Shape;62;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5"/>
          <p:cNvSpPr>
            <a:spLocks noGrp="1"/>
          </p:cNvSpPr>
          <p:nvPr>
            <p:ph type="pic" idx="2"/>
          </p:nvPr>
        </p:nvSpPr>
        <p:spPr>
          <a:xfrm>
            <a:off x="5183188" y="987425"/>
            <a:ext cx="6172200" cy="4873625"/>
          </a:xfrm>
          <a:prstGeom prst="rect">
            <a:avLst/>
          </a:prstGeom>
          <a:noFill/>
          <a:ln>
            <a:noFill/>
          </a:ln>
        </p:spPr>
      </p:sp>
      <p:sp>
        <p:nvSpPr>
          <p:cNvPr id="64" name="Google Shape;64;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register.awmf.org/assets/guidelines/183-001l_S3_Prophylaxe-Diagnostik-Therapie-der-Osteoporose_2023-11.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register.awmf.org/assets/guidelines/183-001l_S3_Prophylaxe-Diagnostik-Therapie-der-Osteoporose_2023-11.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register.awmf.org/assets/guidelines/183-001l_S3_Prophylaxe-Diagnostik-Therapie-der-Osteoporose_2023-11.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register.awmf.org/assets/guidelines/183-001l_S3_Prophylaxe-Diagnostik-Therapie-der-Osteoporose_2023-11.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ustomXml" Target="../ink/ink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6.jp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customXml" Target="../ink/ink5.xml"/><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customXml" Target="../ink/ink7.xml"/><Relationship Id="rId4" Type="http://schemas.openxmlformats.org/officeDocument/2006/relationships/customXml" Target="../ink/ink4.xml"/><Relationship Id="rId9"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0.pn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38420" y="1196068"/>
            <a:ext cx="12106195" cy="2853418"/>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de-DE" b="1" dirty="0"/>
              <a:t>Regressfeste Dokumentation </a:t>
            </a:r>
            <a:br>
              <a:rPr lang="de-DE" b="1" dirty="0"/>
            </a:br>
            <a:r>
              <a:rPr lang="de-DE" b="1" dirty="0"/>
              <a:t>der Osteoporose </a:t>
            </a:r>
            <a:br>
              <a:rPr lang="de-DE" b="1" dirty="0"/>
            </a:br>
            <a:r>
              <a:rPr lang="de-DE" b="1" dirty="0"/>
              <a:t>(und Begleiterkrankungen) </a:t>
            </a:r>
            <a:br>
              <a:rPr lang="de-DE" b="1" dirty="0"/>
            </a:br>
            <a:r>
              <a:rPr lang="de-DE" b="1" dirty="0"/>
              <a:t>im Licht der </a:t>
            </a:r>
            <a:r>
              <a:rPr lang="de-DE" b="1" dirty="0" err="1"/>
              <a:t>Leitline</a:t>
            </a:r>
            <a:r>
              <a:rPr lang="de-DE" b="1" dirty="0"/>
              <a:t> 2023</a:t>
            </a:r>
            <a:endParaRPr b="1" dirty="0"/>
          </a:p>
        </p:txBody>
      </p:sp>
      <p:sp>
        <p:nvSpPr>
          <p:cNvPr id="85" name="Google Shape;85;p1"/>
          <p:cNvSpPr txBox="1">
            <a:spLocks noGrp="1"/>
          </p:cNvSpPr>
          <p:nvPr>
            <p:ph type="subTitle" idx="1"/>
          </p:nvPr>
        </p:nvSpPr>
        <p:spPr>
          <a:xfrm>
            <a:off x="1184542" y="4967967"/>
            <a:ext cx="9144000" cy="138792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de-DE" b="1"/>
              <a:t>Dr. med. Georg P. Dahmen, Hamburg</a:t>
            </a:r>
            <a:endParaRPr/>
          </a:p>
          <a:p>
            <a:pPr marL="0" lvl="0" indent="0" algn="ctr" rtl="0">
              <a:lnSpc>
                <a:spcPct val="90000"/>
              </a:lnSpc>
              <a:spcBef>
                <a:spcPts val="1000"/>
              </a:spcBef>
              <a:spcAft>
                <a:spcPts val="0"/>
              </a:spcAft>
              <a:buClr>
                <a:schemeClr val="dk1"/>
              </a:buClr>
              <a:buSzPts val="2400"/>
              <a:buNone/>
            </a:pPr>
            <a:r>
              <a:rPr lang="de-DE" b="1"/>
              <a:t>Facharzt für Orthopädie, Osteologe (DVO)</a:t>
            </a:r>
            <a:endParaRPr/>
          </a:p>
        </p:txBody>
      </p:sp>
      <p:sp>
        <p:nvSpPr>
          <p:cNvPr id="86" name="Google Shape;86;p1"/>
          <p:cNvSpPr txBox="1"/>
          <p:nvPr/>
        </p:nvSpPr>
        <p:spPr>
          <a:xfrm>
            <a:off x="2708863" y="5799753"/>
            <a:ext cx="60953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i="0" u="none" strike="noStrike" cap="none">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07" name="Google Shape;10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8" name="Google Shape;108;p4"/>
          <p:cNvPicPr preferRelativeResize="0"/>
          <p:nvPr/>
        </p:nvPicPr>
        <p:blipFill rotWithShape="1">
          <a:blip r:embed="rId3">
            <a:alphaModFix/>
          </a:blip>
          <a:srcRect/>
          <a:stretch/>
        </p:blipFill>
        <p:spPr>
          <a:xfrm>
            <a:off x="0" y="-111419"/>
            <a:ext cx="12189023" cy="6858000"/>
          </a:xfrm>
          <a:prstGeom prst="rect">
            <a:avLst/>
          </a:prstGeom>
          <a:noFill/>
          <a:ln>
            <a:noFill/>
          </a:ln>
        </p:spPr>
      </p:pic>
      <p:sp>
        <p:nvSpPr>
          <p:cNvPr id="109" name="Google Shape;109;p4"/>
          <p:cNvSpPr txBox="1"/>
          <p:nvPr/>
        </p:nvSpPr>
        <p:spPr>
          <a:xfrm>
            <a:off x="3882190" y="4527884"/>
            <a:ext cx="6116052"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800">
                <a:solidFill>
                  <a:schemeClr val="dk1"/>
                </a:solidFill>
                <a:latin typeface="Calibri"/>
                <a:ea typeface="Calibri"/>
                <a:cs typeface="Calibri"/>
                <a:sym typeface="Calibri"/>
              </a:rPr>
              <a:t>Müll rein =&gt; </a:t>
            </a:r>
            <a:br>
              <a:rPr lang="de-DE" sz="4800">
                <a:solidFill>
                  <a:schemeClr val="dk1"/>
                </a:solidFill>
                <a:latin typeface="Calibri"/>
                <a:ea typeface="Calibri"/>
                <a:cs typeface="Calibri"/>
                <a:sym typeface="Calibri"/>
              </a:rPr>
            </a:br>
            <a:r>
              <a:rPr lang="de-DE" sz="4800">
                <a:solidFill>
                  <a:schemeClr val="dk1"/>
                </a:solidFill>
                <a:latin typeface="Calibri"/>
                <a:ea typeface="Calibri"/>
                <a:cs typeface="Calibri"/>
                <a:sym typeface="Calibri"/>
              </a:rPr>
              <a:t>sortierter Müll raus!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8" name="Google Shape;148;p10"/>
          <p:cNvPicPr preferRelativeResize="0">
            <a:picLocks noGrp="1"/>
          </p:cNvPicPr>
          <p:nvPr>
            <p:ph type="body" idx="1"/>
          </p:nvPr>
        </p:nvPicPr>
        <p:blipFill rotWithShape="1">
          <a:blip r:embed="rId3">
            <a:alphaModFix/>
          </a:blip>
          <a:srcRect/>
          <a:stretch/>
        </p:blipFill>
        <p:spPr>
          <a:xfrm>
            <a:off x="722877" y="79189"/>
            <a:ext cx="8002899" cy="5964674"/>
          </a:xfrm>
          <a:prstGeom prst="rect">
            <a:avLst/>
          </a:prstGeom>
          <a:noFill/>
          <a:ln>
            <a:noFill/>
          </a:ln>
        </p:spPr>
      </p:pic>
      <p:sp>
        <p:nvSpPr>
          <p:cNvPr id="149" name="Google Shape;149;p10"/>
          <p:cNvSpPr txBox="1"/>
          <p:nvPr/>
        </p:nvSpPr>
        <p:spPr>
          <a:xfrm>
            <a:off x="722877" y="6196262"/>
            <a:ext cx="11342948" cy="6617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1"/>
                </a:solidFill>
                <a:latin typeface="Calibri"/>
                <a:ea typeface="Calibri"/>
                <a:cs typeface="Calibri"/>
                <a:sym typeface="Calibri"/>
              </a:rPr>
              <a:t>https://www.dkgev.de/fileadmin/default/Mediapool/2_Themen/2.4._Medizin_und_Wissenschaft/2.4.2._Medizinische_Klassifikationen/2.4.2.3._Kodierrichtlinien/DKR_2019.pdf</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a:t>Leitlinie Prophylaxe, Diagnostik und Therapie der Osteoporose </a:t>
            </a:r>
            <a:endParaRPr/>
          </a:p>
        </p:txBody>
      </p:sp>
      <p:sp>
        <p:nvSpPr>
          <p:cNvPr id="155" name="Google Shape;155;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de-DE" dirty="0"/>
              <a:t>2. Definition der Osteoporose </a:t>
            </a:r>
            <a:endParaRPr dirty="0"/>
          </a:p>
          <a:p>
            <a:pPr marL="228600" lvl="0" indent="-228600" algn="l" rtl="0">
              <a:lnSpc>
                <a:spcPct val="90000"/>
              </a:lnSpc>
              <a:spcBef>
                <a:spcPts val="1000"/>
              </a:spcBef>
              <a:spcAft>
                <a:spcPts val="0"/>
              </a:spcAft>
              <a:buClr>
                <a:schemeClr val="dk1"/>
              </a:buClr>
              <a:buSzPts val="2800"/>
              <a:buChar char="•"/>
            </a:pPr>
            <a:r>
              <a:rPr lang="de-DE" dirty="0"/>
              <a:t>Die Osteoporose ist eine </a:t>
            </a:r>
            <a:r>
              <a:rPr lang="de-DE" dirty="0">
                <a:highlight>
                  <a:srgbClr val="FFFF00"/>
                </a:highlight>
              </a:rPr>
              <a:t>systemische</a:t>
            </a:r>
            <a:r>
              <a:rPr lang="de-DE" dirty="0"/>
              <a:t> Skeletterkrankung, die durch eine niedrige Knochenmasse und eine mikroarchitektonische Verschlechterung des Knochengewebes charakterisiert ist, mit einem konsekutiven Anstieg der Knochenfragilität und der Neigung zu Frakturen. </a:t>
            </a:r>
            <a:endParaRPr dirty="0"/>
          </a:p>
          <a:p>
            <a:pPr marL="228600" lvl="0" indent="-228600" algn="l" rtl="0">
              <a:lnSpc>
                <a:spcPct val="90000"/>
              </a:lnSpc>
              <a:spcBef>
                <a:spcPts val="1000"/>
              </a:spcBef>
              <a:spcAft>
                <a:spcPts val="0"/>
              </a:spcAft>
              <a:buClr>
                <a:schemeClr val="dk1"/>
              </a:buClr>
              <a:buSzPts val="2800"/>
              <a:buChar char="•"/>
            </a:pPr>
            <a:r>
              <a:rPr lang="de-DE" dirty="0"/>
              <a:t>Sind bereits Frakturen als Folge der Osteoporose aufgetreten, liegt eine </a:t>
            </a:r>
            <a:r>
              <a:rPr lang="de-DE" dirty="0">
                <a:highlight>
                  <a:srgbClr val="FFFF00"/>
                </a:highlight>
              </a:rPr>
              <a:t>manifeste</a:t>
            </a:r>
            <a:r>
              <a:rPr lang="de-DE" dirty="0"/>
              <a:t> Osteoporose vor</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a:t>Osteoporose</a:t>
            </a:r>
            <a:endParaRPr/>
          </a:p>
        </p:txBody>
      </p:sp>
      <p:sp>
        <p:nvSpPr>
          <p:cNvPr id="161" name="Google Shape;16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de-DE"/>
              <a:t>XIII	M00–M99	Krankheiten des Muskel-Skelett-Systems und des Bindegewebes</a:t>
            </a:r>
            <a:endParaRPr/>
          </a:p>
          <a:p>
            <a:pPr marL="228600" lvl="0" indent="-228600" algn="l" rtl="0">
              <a:lnSpc>
                <a:spcPct val="90000"/>
              </a:lnSpc>
              <a:spcBef>
                <a:spcPts val="1000"/>
              </a:spcBef>
              <a:spcAft>
                <a:spcPts val="0"/>
              </a:spcAft>
              <a:buClr>
                <a:schemeClr val="dk1"/>
              </a:buClr>
              <a:buSzPts val="2800"/>
              <a:buChar char="•"/>
            </a:pPr>
            <a:r>
              <a:rPr lang="de-DE"/>
              <a:t>M80–M94 Osteopathien und Chondropathien</a:t>
            </a:r>
            <a:endParaRPr/>
          </a:p>
          <a:p>
            <a:pPr marL="685800" lvl="1" indent="-228600" algn="l" rtl="0">
              <a:lnSpc>
                <a:spcPct val="90000"/>
              </a:lnSpc>
              <a:spcBef>
                <a:spcPts val="500"/>
              </a:spcBef>
              <a:spcAft>
                <a:spcPts val="0"/>
              </a:spcAft>
              <a:buClr>
                <a:schemeClr val="dk1"/>
              </a:buClr>
              <a:buSzPts val="2400"/>
              <a:buChar char="•"/>
            </a:pPr>
            <a:r>
              <a:rPr lang="de-DE"/>
              <a:t>M80–M85 Veränderungen der Knochendichte und -struktur</a:t>
            </a:r>
            <a:endParaRPr/>
          </a:p>
          <a:p>
            <a:pPr marL="685800" lvl="1" indent="-76200" algn="l" rtl="0">
              <a:lnSpc>
                <a:spcPct val="90000"/>
              </a:lnSpc>
              <a:spcBef>
                <a:spcPts val="500"/>
              </a:spcBef>
              <a:spcAft>
                <a:spcPts val="0"/>
              </a:spcAft>
              <a:buClr>
                <a:schemeClr val="dk1"/>
              </a:buClr>
              <a:buSzPts val="2400"/>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5"/>
        <p:cNvGrpSpPr/>
        <p:nvPr/>
      </p:nvGrpSpPr>
      <p:grpSpPr>
        <a:xfrm>
          <a:off x="0" y="0"/>
          <a:ext cx="0" cy="0"/>
          <a:chOff x="0" y="0"/>
          <a:chExt cx="0" cy="0"/>
        </a:xfrm>
      </p:grpSpPr>
      <p:sp>
        <p:nvSpPr>
          <p:cNvPr id="166" name="Google Shape;16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graphicFrame>
        <p:nvGraphicFramePr>
          <p:cNvPr id="167" name="Google Shape;167;p13"/>
          <p:cNvGraphicFramePr/>
          <p:nvPr>
            <p:extLst>
              <p:ext uri="{D42A27DB-BD31-4B8C-83A1-F6EECF244321}">
                <p14:modId xmlns:p14="http://schemas.microsoft.com/office/powerpoint/2010/main" val="2353269403"/>
              </p:ext>
            </p:extLst>
          </p:nvPr>
        </p:nvGraphicFramePr>
        <p:xfrm>
          <a:off x="169139" y="221993"/>
          <a:ext cx="11760350" cy="6605550"/>
        </p:xfrm>
        <a:graphic>
          <a:graphicData uri="http://schemas.openxmlformats.org/drawingml/2006/table">
            <a:tbl>
              <a:tblPr>
                <a:noFill/>
                <a:tableStyleId>{3AE5FE61-142F-4EFD-9A76-345A02E4EE07}</a:tableStyleId>
              </a:tblPr>
              <a:tblGrid>
                <a:gridCol w="787206">
                  <a:extLst>
                    <a:ext uri="{9D8B030D-6E8A-4147-A177-3AD203B41FA5}">
                      <a16:colId xmlns:a16="http://schemas.microsoft.com/office/drawing/2014/main" val="20000"/>
                    </a:ext>
                  </a:extLst>
                </a:gridCol>
                <a:gridCol w="1786869">
                  <a:extLst>
                    <a:ext uri="{9D8B030D-6E8A-4147-A177-3AD203B41FA5}">
                      <a16:colId xmlns:a16="http://schemas.microsoft.com/office/drawing/2014/main" val="20001"/>
                    </a:ext>
                  </a:extLst>
                </a:gridCol>
                <a:gridCol w="7826700">
                  <a:extLst>
                    <a:ext uri="{9D8B030D-6E8A-4147-A177-3AD203B41FA5}">
                      <a16:colId xmlns:a16="http://schemas.microsoft.com/office/drawing/2014/main" val="20002"/>
                    </a:ext>
                  </a:extLst>
                </a:gridCol>
                <a:gridCol w="1359575">
                  <a:extLst>
                    <a:ext uri="{9D8B030D-6E8A-4147-A177-3AD203B41FA5}">
                      <a16:colId xmlns:a16="http://schemas.microsoft.com/office/drawing/2014/main" val="20003"/>
                    </a:ext>
                  </a:extLst>
                </a:gridCol>
              </a:tblGrid>
              <a:tr h="259625">
                <a:tc>
                  <a:txBody>
                    <a:bodyPr/>
                    <a:lstStyle/>
                    <a:p>
                      <a:pPr marL="0" marR="0" lvl="0" indent="0" algn="ctr" rtl="0">
                        <a:spcBef>
                          <a:spcPts val="0"/>
                        </a:spcBef>
                        <a:spcAft>
                          <a:spcPts val="0"/>
                        </a:spcAft>
                        <a:buNone/>
                      </a:pPr>
                      <a:r>
                        <a:rPr lang="de-DE" sz="1600" u="none" strike="noStrike" cap="none"/>
                        <a:t>Code</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EAECF0"/>
                    </a:solidFill>
                  </a:tcPr>
                </a:tc>
                <a:tc>
                  <a:txBody>
                    <a:bodyPr/>
                    <a:lstStyle/>
                    <a:p>
                      <a:pPr marL="0" marR="0" lvl="0" indent="0" algn="ctr" rtl="0">
                        <a:spcBef>
                          <a:spcPts val="0"/>
                        </a:spcBef>
                        <a:spcAft>
                          <a:spcPts val="0"/>
                        </a:spcAft>
                        <a:buNone/>
                      </a:pPr>
                      <a:r>
                        <a:rPr lang="de-DE" sz="1600" u="none" strike="noStrike" cap="none"/>
                        <a:t>Beschreibung</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EAECF0"/>
                    </a:solidFill>
                  </a:tcPr>
                </a:tc>
                <a:tc>
                  <a:txBody>
                    <a:bodyPr/>
                    <a:lstStyle/>
                    <a:p>
                      <a:pPr marL="0" marR="0" lvl="0" indent="0" algn="ctr" rtl="0">
                        <a:spcBef>
                          <a:spcPts val="0"/>
                        </a:spcBef>
                        <a:spcAft>
                          <a:spcPts val="0"/>
                        </a:spcAft>
                        <a:buNone/>
                      </a:pPr>
                      <a:r>
                        <a:rPr lang="de-DE" sz="1600" u="none" strike="noStrike" cap="none"/>
                        <a:t>Namen der Erkrankungen (Synonyme)</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EAECF0"/>
                    </a:solidFill>
                  </a:tcPr>
                </a:tc>
                <a:tc>
                  <a:txBody>
                    <a:bodyPr/>
                    <a:lstStyle/>
                    <a:p>
                      <a:pPr marL="0" marR="0" lvl="0" indent="0" algn="ctr" rtl="0">
                        <a:spcBef>
                          <a:spcPts val="0"/>
                        </a:spcBef>
                        <a:spcAft>
                          <a:spcPts val="0"/>
                        </a:spcAft>
                        <a:buNone/>
                      </a:pPr>
                      <a:r>
                        <a:rPr lang="de-DE" sz="1600" u="none" strike="noStrike" cap="none"/>
                        <a:t>Erkrankung</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EAECF0"/>
                    </a:solidFill>
                  </a:tcPr>
                </a:tc>
                <a:extLst>
                  <a:ext uri="{0D108BD9-81ED-4DB2-BD59-A6C34878D82A}">
                    <a16:rowId xmlns:a16="http://schemas.microsoft.com/office/drawing/2014/main" val="10000"/>
                  </a:ext>
                </a:extLst>
              </a:tr>
              <a:tr h="1266500">
                <a:tc>
                  <a:txBody>
                    <a:bodyPr/>
                    <a:lstStyle/>
                    <a:p>
                      <a:pPr marL="0" marR="0" lvl="0" indent="0" algn="l" rtl="0">
                        <a:spcBef>
                          <a:spcPts val="0"/>
                        </a:spcBef>
                        <a:spcAft>
                          <a:spcPts val="0"/>
                        </a:spcAft>
                        <a:buNone/>
                      </a:pPr>
                      <a:r>
                        <a:rPr lang="de-DE" sz="1600" u="none" strike="noStrike" cap="none"/>
                        <a:t>M80</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dirty="0"/>
                        <a:t>Osteoporose mit pathologischer Fraktur</a:t>
                      </a:r>
                      <a:endParaRPr dirty="0"/>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u="none" strike="noStrike" dirty="0">
                          <a:solidFill>
                            <a:schemeClr val="tx1"/>
                          </a:solidFill>
                        </a:rPr>
                        <a:t>Osteoporose</a:t>
                      </a:r>
                      <a:r>
                        <a:rPr lang="de-DE" sz="1600" u="none" dirty="0">
                          <a:solidFill>
                            <a:schemeClr val="tx1"/>
                          </a:solidFill>
                        </a:rPr>
                        <a:t> mit </a:t>
                      </a:r>
                      <a:r>
                        <a:rPr lang="de-DE" sz="1600" u="none" strike="noStrike" dirty="0">
                          <a:solidFill>
                            <a:schemeClr val="tx1"/>
                          </a:solidFill>
                        </a:rPr>
                        <a:t>pathologischer Fraktur</a:t>
                      </a:r>
                      <a:r>
                        <a:rPr lang="de-DE" sz="1600" u="none" dirty="0">
                          <a:solidFill>
                            <a:schemeClr val="tx1"/>
                          </a:solidFill>
                        </a:rPr>
                        <a:t>, </a:t>
                      </a:r>
                      <a:r>
                        <a:rPr lang="de-DE" sz="1600" u="none" strike="noStrike" dirty="0">
                          <a:solidFill>
                            <a:schemeClr val="tx1"/>
                          </a:solidFill>
                        </a:rPr>
                        <a:t>Osteoporotische Wirbelkörperkompression</a:t>
                      </a:r>
                      <a:r>
                        <a:rPr lang="de-DE" sz="1600" u="none" dirty="0">
                          <a:solidFill>
                            <a:schemeClr val="tx1"/>
                          </a:solidFill>
                        </a:rPr>
                        <a:t>, </a:t>
                      </a:r>
                      <a:r>
                        <a:rPr lang="de-DE" sz="1600" u="none" strike="noStrike" dirty="0">
                          <a:solidFill>
                            <a:schemeClr val="tx1"/>
                          </a:solidFill>
                        </a:rPr>
                        <a:t>Keilwirbel</a:t>
                      </a:r>
                      <a:r>
                        <a:rPr lang="de-DE" sz="1600" u="none" dirty="0">
                          <a:solidFill>
                            <a:schemeClr val="tx1"/>
                          </a:solidFill>
                        </a:rPr>
                        <a:t>, Post</a:t>
                      </a:r>
                      <a:r>
                        <a:rPr lang="de-DE" sz="1600" u="none" strike="noStrike" dirty="0">
                          <a:solidFill>
                            <a:schemeClr val="tx1"/>
                          </a:solidFill>
                        </a:rPr>
                        <a:t>menopausale</a:t>
                      </a:r>
                      <a:r>
                        <a:rPr lang="de-DE" sz="1600" u="none" dirty="0">
                          <a:solidFill>
                            <a:schemeClr val="tx1"/>
                          </a:solidFill>
                        </a:rPr>
                        <a:t> Osteoporose mit pathologischer Fraktur, Osteoporose mit pathologischer Fraktur nach </a:t>
                      </a:r>
                      <a:r>
                        <a:rPr lang="de-DE" sz="1600" u="none" strike="noStrike" dirty="0">
                          <a:solidFill>
                            <a:schemeClr val="tx1"/>
                          </a:solidFill>
                        </a:rPr>
                        <a:t>Ovarektomie</a:t>
                      </a:r>
                      <a:r>
                        <a:rPr lang="de-DE" sz="1600" u="none" dirty="0">
                          <a:solidFill>
                            <a:schemeClr val="tx1"/>
                          </a:solidFill>
                        </a:rPr>
                        <a:t>, </a:t>
                      </a:r>
                      <a:r>
                        <a:rPr lang="de-DE" sz="1600" u="none" strike="noStrike" dirty="0">
                          <a:solidFill>
                            <a:schemeClr val="tx1"/>
                          </a:solidFill>
                        </a:rPr>
                        <a:t>Inaktivitätsosteoporose</a:t>
                      </a:r>
                      <a:r>
                        <a:rPr lang="de-DE" sz="1600" u="none" dirty="0">
                          <a:solidFill>
                            <a:schemeClr val="tx1"/>
                          </a:solidFill>
                        </a:rPr>
                        <a:t> mit pathologischer Fraktur, Osteoporose mit pathologischer Fraktur infolge </a:t>
                      </a:r>
                      <a:r>
                        <a:rPr lang="de-DE" sz="1600" u="none" strike="noStrike" dirty="0">
                          <a:solidFill>
                            <a:schemeClr val="tx1"/>
                          </a:solidFill>
                        </a:rPr>
                        <a:t>Malabsorption</a:t>
                      </a:r>
                      <a:r>
                        <a:rPr lang="de-DE" sz="1600" u="none" dirty="0">
                          <a:solidFill>
                            <a:schemeClr val="tx1"/>
                          </a:solidFill>
                        </a:rPr>
                        <a:t> nach chirurgischem Eingriff, </a:t>
                      </a:r>
                      <a:r>
                        <a:rPr lang="de-DE" sz="1600" u="none" strike="noStrike" dirty="0">
                          <a:solidFill>
                            <a:schemeClr val="tx1"/>
                          </a:solidFill>
                        </a:rPr>
                        <a:t>Arzneimittelinduzierte Osteoporose</a:t>
                      </a:r>
                      <a:r>
                        <a:rPr lang="de-DE" sz="1600" u="none" dirty="0">
                          <a:solidFill>
                            <a:schemeClr val="tx1"/>
                          </a:solidFill>
                        </a:rPr>
                        <a:t> mit pathologischer Fraktur</a:t>
                      </a:r>
                      <a:endParaRPr u="none" dirty="0">
                        <a:solidFill>
                          <a:schemeClr val="tx1"/>
                        </a:solidFill>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rowSpan="3">
                  <a:txBody>
                    <a:bodyPr/>
                    <a:lstStyle/>
                    <a:p>
                      <a:pPr marL="0" marR="0" lvl="0" indent="0" algn="l" rtl="0">
                        <a:spcBef>
                          <a:spcPts val="0"/>
                        </a:spcBef>
                        <a:spcAft>
                          <a:spcPts val="0"/>
                        </a:spcAft>
                        <a:buNone/>
                      </a:pPr>
                      <a:r>
                        <a:rPr lang="de-DE" sz="1600" u="sng" strike="noStrike" dirty="0">
                          <a:solidFill>
                            <a:srgbClr val="0645AD"/>
                          </a:solidFill>
                        </a:rPr>
                        <a:t>Osteoporose</a:t>
                      </a:r>
                      <a:endParaRPr sz="1600" dirty="0"/>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extLst>
                  <a:ext uri="{0D108BD9-81ED-4DB2-BD59-A6C34878D82A}">
                    <a16:rowId xmlns:a16="http://schemas.microsoft.com/office/drawing/2014/main" val="10001"/>
                  </a:ext>
                </a:extLst>
              </a:tr>
              <a:tr h="1005975">
                <a:tc>
                  <a:txBody>
                    <a:bodyPr/>
                    <a:lstStyle/>
                    <a:p>
                      <a:pPr marL="0" marR="0" lvl="0" indent="0" algn="l" rtl="0">
                        <a:spcBef>
                          <a:spcPts val="0"/>
                        </a:spcBef>
                        <a:spcAft>
                          <a:spcPts val="0"/>
                        </a:spcAft>
                        <a:buNone/>
                      </a:pPr>
                      <a:r>
                        <a:rPr lang="de-DE" sz="1600"/>
                        <a:t>M81</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a:t>Osteoporose ohne pathologische Fraktur</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u="none" strike="noStrike" dirty="0">
                          <a:solidFill>
                            <a:schemeClr val="tx1"/>
                          </a:solidFill>
                        </a:rPr>
                        <a:t>Postmenopausale Osteoporose</a:t>
                      </a:r>
                      <a:r>
                        <a:rPr lang="de-DE" sz="1600" u="none" dirty="0">
                          <a:solidFill>
                            <a:schemeClr val="tx1"/>
                          </a:solidFill>
                        </a:rPr>
                        <a:t>, </a:t>
                      </a:r>
                      <a:r>
                        <a:rPr lang="de-DE" sz="1600" u="none" strike="noStrike" dirty="0">
                          <a:solidFill>
                            <a:schemeClr val="tx1"/>
                          </a:solidFill>
                        </a:rPr>
                        <a:t>Osteoporose nach Ovarektomie</a:t>
                      </a:r>
                      <a:r>
                        <a:rPr lang="de-DE" sz="1600" u="none" dirty="0">
                          <a:solidFill>
                            <a:schemeClr val="tx1"/>
                          </a:solidFill>
                        </a:rPr>
                        <a:t>, </a:t>
                      </a:r>
                      <a:r>
                        <a:rPr lang="de-DE" sz="1600" u="none" strike="noStrike" dirty="0">
                          <a:solidFill>
                            <a:schemeClr val="tx1"/>
                          </a:solidFill>
                        </a:rPr>
                        <a:t>Inaktivitätsosteoporose</a:t>
                      </a:r>
                      <a:r>
                        <a:rPr lang="de-DE" sz="1600" u="none" dirty="0">
                          <a:solidFill>
                            <a:schemeClr val="tx1"/>
                          </a:solidFill>
                        </a:rPr>
                        <a:t>, Osteoporose infolge </a:t>
                      </a:r>
                      <a:r>
                        <a:rPr lang="de-DE" sz="1600" u="none" strike="noStrike" dirty="0">
                          <a:solidFill>
                            <a:schemeClr val="tx1"/>
                          </a:solidFill>
                        </a:rPr>
                        <a:t>Malabsorption</a:t>
                      </a:r>
                      <a:r>
                        <a:rPr lang="de-DE" sz="1600" u="none" dirty="0">
                          <a:solidFill>
                            <a:schemeClr val="tx1"/>
                          </a:solidFill>
                        </a:rPr>
                        <a:t> nach chirurgischem Eingriff, </a:t>
                      </a:r>
                      <a:r>
                        <a:rPr lang="de-DE" sz="1600" u="none" strike="noStrike" dirty="0">
                          <a:solidFill>
                            <a:schemeClr val="tx1"/>
                          </a:solidFill>
                        </a:rPr>
                        <a:t>Arzneimittelinduzierte Osteoporose</a:t>
                      </a:r>
                      <a:r>
                        <a:rPr lang="de-DE" sz="1600" u="none" dirty="0">
                          <a:solidFill>
                            <a:schemeClr val="tx1"/>
                          </a:solidFill>
                        </a:rPr>
                        <a:t>, </a:t>
                      </a:r>
                      <a:r>
                        <a:rPr lang="de-DE" sz="1600" u="none" strike="noStrike" dirty="0">
                          <a:solidFill>
                            <a:schemeClr val="tx1"/>
                          </a:solidFill>
                        </a:rPr>
                        <a:t>Idiopathische Osteoporose</a:t>
                      </a:r>
                      <a:r>
                        <a:rPr lang="de-DE" sz="1600" u="none" dirty="0">
                          <a:solidFill>
                            <a:schemeClr val="tx1"/>
                          </a:solidFill>
                        </a:rPr>
                        <a:t>, </a:t>
                      </a:r>
                      <a:r>
                        <a:rPr lang="de-DE" sz="1600" u="none" strike="noStrike" dirty="0">
                          <a:solidFill>
                            <a:schemeClr val="tx1"/>
                          </a:solidFill>
                        </a:rPr>
                        <a:t>Lokalisierte Osteoporose</a:t>
                      </a:r>
                      <a:r>
                        <a:rPr lang="de-DE" sz="1600" u="none" dirty="0">
                          <a:solidFill>
                            <a:schemeClr val="tx1"/>
                          </a:solidFill>
                        </a:rPr>
                        <a:t> [</a:t>
                      </a:r>
                      <a:r>
                        <a:rPr lang="de-DE" sz="1600" u="none" dirty="0" err="1">
                          <a:solidFill>
                            <a:schemeClr val="tx1"/>
                          </a:solidFill>
                        </a:rPr>
                        <a:t>Lequesne</a:t>
                      </a:r>
                      <a:r>
                        <a:rPr lang="de-DE" sz="1600" u="none" dirty="0">
                          <a:solidFill>
                            <a:schemeClr val="tx1"/>
                          </a:solidFill>
                        </a:rPr>
                        <a:t>], </a:t>
                      </a:r>
                      <a:r>
                        <a:rPr lang="de-DE" sz="1600" u="none" strike="noStrike" dirty="0">
                          <a:solidFill>
                            <a:schemeClr val="tx1"/>
                          </a:solidFill>
                        </a:rPr>
                        <a:t>Senile Osteoporose</a:t>
                      </a:r>
                      <a:endParaRPr sz="1600" u="none" dirty="0">
                        <a:solidFill>
                          <a:schemeClr val="tx1"/>
                        </a:solidFill>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vMerge="1">
                  <a:txBody>
                    <a:bodyPr/>
                    <a:lstStyle/>
                    <a:p>
                      <a:endParaRPr lang="de-DE"/>
                    </a:p>
                  </a:txBody>
                  <a:tcPr/>
                </a:tc>
                <a:extLst>
                  <a:ext uri="{0D108BD9-81ED-4DB2-BD59-A6C34878D82A}">
                    <a16:rowId xmlns:a16="http://schemas.microsoft.com/office/drawing/2014/main" val="10002"/>
                  </a:ext>
                </a:extLst>
              </a:tr>
              <a:tr h="978600">
                <a:tc>
                  <a:txBody>
                    <a:bodyPr/>
                    <a:lstStyle/>
                    <a:p>
                      <a:pPr marL="0" marR="0" lvl="0" indent="0" algn="l" rtl="0">
                        <a:spcBef>
                          <a:spcPts val="0"/>
                        </a:spcBef>
                        <a:spcAft>
                          <a:spcPts val="0"/>
                        </a:spcAft>
                        <a:buNone/>
                      </a:pPr>
                      <a:r>
                        <a:rPr lang="de-DE" sz="1600"/>
                        <a:t>M82*</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a:t>Osteoporose bei anderenorts klassifizierten Krankheiten</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u="none" dirty="0">
                          <a:solidFill>
                            <a:schemeClr val="tx1"/>
                          </a:solidFill>
                        </a:rPr>
                        <a:t>Osteoporose bei </a:t>
                      </a:r>
                      <a:r>
                        <a:rPr lang="de-DE" sz="1600" u="none" strike="noStrike" dirty="0">
                          <a:solidFill>
                            <a:schemeClr val="tx1"/>
                          </a:solidFill>
                        </a:rPr>
                        <a:t>Plasmozytom</a:t>
                      </a:r>
                      <a:r>
                        <a:rPr lang="de-DE" sz="1600" u="none" dirty="0">
                          <a:solidFill>
                            <a:schemeClr val="tx1"/>
                          </a:solidFill>
                        </a:rPr>
                        <a:t>, Osteoporose bei </a:t>
                      </a:r>
                      <a:r>
                        <a:rPr lang="de-DE" sz="1600" u="none" strike="noStrike" dirty="0">
                          <a:solidFill>
                            <a:schemeClr val="tx1"/>
                          </a:solidFill>
                        </a:rPr>
                        <a:t>endokrinen Störungen</a:t>
                      </a:r>
                      <a:endParaRPr sz="1600" u="none" dirty="0">
                        <a:solidFill>
                          <a:schemeClr val="tx1"/>
                        </a:solidFill>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vMerge="1">
                  <a:txBody>
                    <a:bodyPr/>
                    <a:lstStyle/>
                    <a:p>
                      <a:endParaRPr lang="de-DE"/>
                    </a:p>
                  </a:txBody>
                  <a:tcPr/>
                </a:tc>
                <a:extLst>
                  <a:ext uri="{0D108BD9-81ED-4DB2-BD59-A6C34878D82A}">
                    <a16:rowId xmlns:a16="http://schemas.microsoft.com/office/drawing/2014/main" val="10003"/>
                  </a:ext>
                </a:extLst>
              </a:tr>
              <a:tr h="1090850">
                <a:tc>
                  <a:txBody>
                    <a:bodyPr/>
                    <a:lstStyle/>
                    <a:p>
                      <a:pPr marL="0" marR="0" lvl="0" indent="0" algn="l" rtl="0">
                        <a:spcBef>
                          <a:spcPts val="0"/>
                        </a:spcBef>
                        <a:spcAft>
                          <a:spcPts val="0"/>
                        </a:spcAft>
                        <a:buNone/>
                      </a:pPr>
                      <a:r>
                        <a:rPr lang="de-DE" sz="1600"/>
                        <a:t>M83</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a:t>Osteomalazie im Erwachsenenalter</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u="none" strike="noStrike" dirty="0">
                          <a:solidFill>
                            <a:schemeClr val="tx1"/>
                          </a:solidFill>
                        </a:rPr>
                        <a:t>Osteomalazie</a:t>
                      </a:r>
                      <a:r>
                        <a:rPr lang="de-DE" sz="1600" u="none" dirty="0">
                          <a:solidFill>
                            <a:schemeClr val="tx1"/>
                          </a:solidFill>
                        </a:rPr>
                        <a:t>, </a:t>
                      </a:r>
                      <a:r>
                        <a:rPr lang="de-DE" sz="1600" u="none" strike="noStrike" dirty="0">
                          <a:solidFill>
                            <a:schemeClr val="tx1"/>
                          </a:solidFill>
                        </a:rPr>
                        <a:t>Osteomalazie im Wochenbett</a:t>
                      </a:r>
                      <a:r>
                        <a:rPr lang="de-DE" sz="1600" u="none" dirty="0">
                          <a:solidFill>
                            <a:schemeClr val="tx1"/>
                          </a:solidFill>
                        </a:rPr>
                        <a:t>, </a:t>
                      </a:r>
                      <a:r>
                        <a:rPr lang="de-DE" sz="1600" u="none" strike="noStrike" dirty="0">
                          <a:solidFill>
                            <a:schemeClr val="tx1"/>
                          </a:solidFill>
                        </a:rPr>
                        <a:t>Senile Osteomalazie</a:t>
                      </a:r>
                      <a:r>
                        <a:rPr lang="de-DE" sz="1600" u="none" dirty="0">
                          <a:solidFill>
                            <a:schemeClr val="tx1"/>
                          </a:solidFill>
                        </a:rPr>
                        <a:t>, Osteomalazie im Erwachsenenalter durch </a:t>
                      </a:r>
                      <a:r>
                        <a:rPr lang="de-DE" sz="1600" u="none" strike="noStrike" dirty="0">
                          <a:solidFill>
                            <a:schemeClr val="tx1"/>
                          </a:solidFill>
                        </a:rPr>
                        <a:t>Malabsorption</a:t>
                      </a:r>
                      <a:r>
                        <a:rPr lang="de-DE" sz="1600" u="none" dirty="0">
                          <a:solidFill>
                            <a:schemeClr val="tx1"/>
                          </a:solidFill>
                        </a:rPr>
                        <a:t>, Osteomalazie bei Erwachsenen durch </a:t>
                      </a:r>
                      <a:r>
                        <a:rPr lang="de-DE" sz="1600" u="none" strike="noStrike" dirty="0">
                          <a:solidFill>
                            <a:schemeClr val="tx1"/>
                          </a:solidFill>
                        </a:rPr>
                        <a:t>Fehl-</a:t>
                      </a:r>
                      <a:r>
                        <a:rPr lang="de-DE" sz="1600" u="none" dirty="0">
                          <a:solidFill>
                            <a:schemeClr val="tx1"/>
                          </a:solidFill>
                        </a:rPr>
                        <a:t> oder </a:t>
                      </a:r>
                      <a:r>
                        <a:rPr lang="de-DE" sz="1600" u="none" strike="noStrike" dirty="0">
                          <a:solidFill>
                            <a:schemeClr val="tx1"/>
                          </a:solidFill>
                        </a:rPr>
                        <a:t>Mangelernährung</a:t>
                      </a:r>
                      <a:r>
                        <a:rPr lang="de-DE" sz="1600" u="none" dirty="0">
                          <a:solidFill>
                            <a:schemeClr val="tx1"/>
                          </a:solidFill>
                        </a:rPr>
                        <a:t>, </a:t>
                      </a:r>
                      <a:r>
                        <a:rPr lang="de-DE" sz="1600" u="none" dirty="0" err="1">
                          <a:solidFill>
                            <a:schemeClr val="tx1"/>
                          </a:solidFill>
                        </a:rPr>
                        <a:t>Aluminiumosteopathie</a:t>
                      </a:r>
                      <a:r>
                        <a:rPr lang="de-DE" sz="1600" u="none" dirty="0">
                          <a:solidFill>
                            <a:schemeClr val="tx1"/>
                          </a:solidFill>
                        </a:rPr>
                        <a:t>, </a:t>
                      </a:r>
                      <a:r>
                        <a:rPr lang="de-DE" sz="1600" u="none" strike="noStrike" dirty="0">
                          <a:solidFill>
                            <a:schemeClr val="tx1"/>
                          </a:solidFill>
                        </a:rPr>
                        <a:t>Arzneimittelinduzierte Osteomalazie</a:t>
                      </a:r>
                      <a:r>
                        <a:rPr lang="de-DE" sz="1600" u="none" dirty="0">
                          <a:solidFill>
                            <a:schemeClr val="tx1"/>
                          </a:solidFill>
                        </a:rPr>
                        <a:t> bei Erwachsenen</a:t>
                      </a:r>
                      <a:endParaRPr u="none" dirty="0">
                        <a:solidFill>
                          <a:schemeClr val="tx1"/>
                        </a:solidFill>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u="sng" strike="noStrike" dirty="0">
                          <a:solidFill>
                            <a:srgbClr val="0645AD"/>
                          </a:solidFill>
                        </a:rPr>
                        <a:t>Osteomalazie</a:t>
                      </a:r>
                      <a:endParaRPr sz="1600" dirty="0"/>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extLst>
                  <a:ext uri="{0D108BD9-81ED-4DB2-BD59-A6C34878D82A}">
                    <a16:rowId xmlns:a16="http://schemas.microsoft.com/office/drawing/2014/main" val="10004"/>
                  </a:ext>
                </a:extLst>
              </a:tr>
              <a:tr h="769725">
                <a:tc>
                  <a:txBody>
                    <a:bodyPr/>
                    <a:lstStyle/>
                    <a:p>
                      <a:pPr marL="0" marR="0" lvl="0" indent="0" algn="l" rtl="0">
                        <a:spcBef>
                          <a:spcPts val="0"/>
                        </a:spcBef>
                        <a:spcAft>
                          <a:spcPts val="0"/>
                        </a:spcAft>
                        <a:buNone/>
                      </a:pPr>
                      <a:r>
                        <a:rPr lang="de-DE" sz="1600"/>
                        <a:t>M84</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a:t>Veränderungen der Knochenkontinuität</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u="none" strike="noStrike" dirty="0">
                          <a:solidFill>
                            <a:schemeClr val="tx1"/>
                          </a:solidFill>
                        </a:rPr>
                        <a:t>Frakturheilung in Fehlstellung</a:t>
                      </a:r>
                      <a:r>
                        <a:rPr lang="de-DE" sz="1600" u="none" dirty="0">
                          <a:solidFill>
                            <a:schemeClr val="tx1"/>
                          </a:solidFill>
                        </a:rPr>
                        <a:t> (</a:t>
                      </a:r>
                      <a:r>
                        <a:rPr lang="de-DE" sz="1600" u="none" strike="noStrike" dirty="0">
                          <a:solidFill>
                            <a:schemeClr val="tx1"/>
                          </a:solidFill>
                        </a:rPr>
                        <a:t>Frakturheilung</a:t>
                      </a:r>
                      <a:r>
                        <a:rPr lang="de-DE" sz="1600" u="none" dirty="0">
                          <a:solidFill>
                            <a:schemeClr val="tx1"/>
                          </a:solidFill>
                        </a:rPr>
                        <a:t> in </a:t>
                      </a:r>
                      <a:r>
                        <a:rPr lang="de-DE" sz="1600" u="none" strike="noStrike" dirty="0">
                          <a:solidFill>
                            <a:schemeClr val="tx1"/>
                          </a:solidFill>
                        </a:rPr>
                        <a:t>Fehlstellung</a:t>
                      </a:r>
                      <a:r>
                        <a:rPr lang="de-DE" sz="1600" u="none" dirty="0">
                          <a:solidFill>
                            <a:schemeClr val="tx1"/>
                          </a:solidFill>
                        </a:rPr>
                        <a:t>), </a:t>
                      </a:r>
                      <a:r>
                        <a:rPr lang="de-DE" sz="1600" u="none" strike="noStrike" dirty="0">
                          <a:solidFill>
                            <a:schemeClr val="tx1"/>
                          </a:solidFill>
                        </a:rPr>
                        <a:t>Nichtvereinigung der Frakturenden</a:t>
                      </a:r>
                      <a:r>
                        <a:rPr lang="de-DE" sz="1600" u="none" dirty="0">
                          <a:solidFill>
                            <a:schemeClr val="tx1"/>
                          </a:solidFill>
                        </a:rPr>
                        <a:t> (</a:t>
                      </a:r>
                      <a:r>
                        <a:rPr lang="de-DE" sz="1600" u="none" strike="noStrike" dirty="0">
                          <a:solidFill>
                            <a:schemeClr val="tx1"/>
                          </a:solidFill>
                        </a:rPr>
                        <a:t>Pseudarthrose</a:t>
                      </a:r>
                      <a:r>
                        <a:rPr lang="de-DE" sz="1600" u="none" dirty="0">
                          <a:solidFill>
                            <a:schemeClr val="tx1"/>
                          </a:solidFill>
                        </a:rPr>
                        <a:t>), </a:t>
                      </a:r>
                      <a:r>
                        <a:rPr lang="de-DE" sz="1600" u="none" strike="noStrike" dirty="0">
                          <a:solidFill>
                            <a:schemeClr val="tx1"/>
                          </a:solidFill>
                        </a:rPr>
                        <a:t>Verzögerte Frakturheilung</a:t>
                      </a:r>
                      <a:r>
                        <a:rPr lang="de-DE" sz="1600" u="none" dirty="0">
                          <a:solidFill>
                            <a:schemeClr val="tx1"/>
                          </a:solidFill>
                        </a:rPr>
                        <a:t>, </a:t>
                      </a:r>
                      <a:r>
                        <a:rPr lang="de-DE" sz="1600" u="none" strike="noStrike" dirty="0">
                          <a:solidFill>
                            <a:schemeClr val="tx1"/>
                          </a:solidFill>
                        </a:rPr>
                        <a:t>Stressfraktur</a:t>
                      </a:r>
                      <a:r>
                        <a:rPr lang="de-DE" sz="1600" u="none" dirty="0">
                          <a:solidFill>
                            <a:schemeClr val="tx1"/>
                          </a:solidFill>
                        </a:rPr>
                        <a:t>, </a:t>
                      </a:r>
                      <a:r>
                        <a:rPr lang="de-DE" sz="1600" u="none" strike="noStrike" dirty="0">
                          <a:solidFill>
                            <a:schemeClr val="tx1"/>
                          </a:solidFill>
                        </a:rPr>
                        <a:t>Pathologische Fraktur</a:t>
                      </a:r>
                      <a:endParaRPr sz="1600" u="none" dirty="0">
                        <a:solidFill>
                          <a:schemeClr val="tx1"/>
                        </a:solidFill>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dirty="0"/>
                        <a:t>–</a:t>
                      </a:r>
                      <a:endParaRPr dirty="0"/>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extLst>
                  <a:ext uri="{0D108BD9-81ED-4DB2-BD59-A6C34878D82A}">
                    <a16:rowId xmlns:a16="http://schemas.microsoft.com/office/drawing/2014/main" val="10005"/>
                  </a:ext>
                </a:extLst>
              </a:tr>
              <a:tr h="978600">
                <a:tc>
                  <a:txBody>
                    <a:bodyPr/>
                    <a:lstStyle/>
                    <a:p>
                      <a:pPr marL="0" marR="0" lvl="0" indent="0" algn="l" rtl="0">
                        <a:spcBef>
                          <a:spcPts val="0"/>
                        </a:spcBef>
                        <a:spcAft>
                          <a:spcPts val="0"/>
                        </a:spcAft>
                        <a:buNone/>
                      </a:pPr>
                      <a:r>
                        <a:rPr lang="de-DE" sz="1600"/>
                        <a:t>M85</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a:t>Sonstige Veränderungen der Knochendichte und -struktur</a:t>
                      </a:r>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u="none" strike="noStrike" dirty="0">
                          <a:solidFill>
                            <a:schemeClr val="tx1"/>
                          </a:solidFill>
                        </a:rPr>
                        <a:t>Fibröse Dysplasie</a:t>
                      </a:r>
                      <a:r>
                        <a:rPr lang="de-DE" sz="1600" u="none" dirty="0">
                          <a:solidFill>
                            <a:schemeClr val="tx1"/>
                          </a:solidFill>
                        </a:rPr>
                        <a:t> (</a:t>
                      </a:r>
                      <a:r>
                        <a:rPr lang="de-DE" sz="1600" u="none" dirty="0" err="1">
                          <a:solidFill>
                            <a:schemeClr val="tx1"/>
                          </a:solidFill>
                        </a:rPr>
                        <a:t>monostotisch</a:t>
                      </a:r>
                      <a:r>
                        <a:rPr lang="de-DE" sz="1600" u="none" dirty="0">
                          <a:solidFill>
                            <a:schemeClr val="tx1"/>
                          </a:solidFill>
                        </a:rPr>
                        <a:t>), </a:t>
                      </a:r>
                      <a:r>
                        <a:rPr lang="de-DE" sz="1600" u="none" strike="noStrike" dirty="0">
                          <a:solidFill>
                            <a:schemeClr val="tx1"/>
                          </a:solidFill>
                        </a:rPr>
                        <a:t>Skelettfluorose</a:t>
                      </a:r>
                      <a:r>
                        <a:rPr lang="de-DE" sz="1600" u="none" dirty="0">
                          <a:solidFill>
                            <a:schemeClr val="tx1"/>
                          </a:solidFill>
                        </a:rPr>
                        <a:t>, </a:t>
                      </a:r>
                      <a:r>
                        <a:rPr lang="de-DE" sz="1600" u="none" strike="noStrike" dirty="0">
                          <a:solidFill>
                            <a:schemeClr val="tx1"/>
                          </a:solidFill>
                        </a:rPr>
                        <a:t>Hyperostose</a:t>
                      </a:r>
                      <a:r>
                        <a:rPr lang="de-DE" sz="1600" u="none" dirty="0">
                          <a:solidFill>
                            <a:schemeClr val="tx1"/>
                          </a:solidFill>
                        </a:rPr>
                        <a:t>, </a:t>
                      </a:r>
                      <a:r>
                        <a:rPr lang="de-DE" sz="1600" u="none" strike="noStrike" dirty="0">
                          <a:solidFill>
                            <a:schemeClr val="tx1"/>
                          </a:solidFill>
                        </a:rPr>
                        <a:t>Ostitis </a:t>
                      </a:r>
                      <a:r>
                        <a:rPr lang="de-DE" sz="1600" u="none" strike="noStrike" dirty="0" err="1">
                          <a:solidFill>
                            <a:schemeClr val="tx1"/>
                          </a:solidFill>
                        </a:rPr>
                        <a:t>condensans</a:t>
                      </a:r>
                      <a:r>
                        <a:rPr lang="de-DE" sz="1600" u="none" dirty="0">
                          <a:solidFill>
                            <a:schemeClr val="tx1"/>
                          </a:solidFill>
                        </a:rPr>
                        <a:t>, </a:t>
                      </a:r>
                      <a:r>
                        <a:rPr lang="de-DE" sz="1600" u="none" strike="noStrike" dirty="0">
                          <a:solidFill>
                            <a:schemeClr val="tx1"/>
                          </a:solidFill>
                        </a:rPr>
                        <a:t>Solitäre Knochenzyste</a:t>
                      </a:r>
                      <a:r>
                        <a:rPr lang="de-DE" sz="1600" u="none" dirty="0">
                          <a:solidFill>
                            <a:schemeClr val="tx1"/>
                          </a:solidFill>
                        </a:rPr>
                        <a:t>, </a:t>
                      </a:r>
                      <a:r>
                        <a:rPr lang="de-DE" sz="1600" u="none" strike="noStrike" dirty="0" err="1">
                          <a:solidFill>
                            <a:schemeClr val="tx1"/>
                          </a:solidFill>
                        </a:rPr>
                        <a:t>Aneurysmatische</a:t>
                      </a:r>
                      <a:r>
                        <a:rPr lang="de-DE" sz="1600" u="none" strike="noStrike" dirty="0">
                          <a:solidFill>
                            <a:schemeClr val="tx1"/>
                          </a:solidFill>
                        </a:rPr>
                        <a:t> Knochenzyste</a:t>
                      </a:r>
                      <a:r>
                        <a:rPr lang="de-DE" sz="1600" u="none" dirty="0">
                          <a:solidFill>
                            <a:schemeClr val="tx1"/>
                          </a:solidFill>
                        </a:rPr>
                        <a:t>, Sonstige </a:t>
                      </a:r>
                      <a:r>
                        <a:rPr lang="de-DE" sz="1600" u="none" strike="noStrike" dirty="0">
                          <a:solidFill>
                            <a:schemeClr val="tx1"/>
                          </a:solidFill>
                        </a:rPr>
                        <a:t>Knochenzyste</a:t>
                      </a:r>
                      <a:endParaRPr sz="1600" u="none" dirty="0">
                        <a:solidFill>
                          <a:schemeClr val="tx1"/>
                        </a:solidFill>
                      </a:endParaRPr>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tc>
                  <a:txBody>
                    <a:bodyPr/>
                    <a:lstStyle/>
                    <a:p>
                      <a:pPr marL="0" marR="0" lvl="0" indent="0" algn="l" rtl="0">
                        <a:spcBef>
                          <a:spcPts val="0"/>
                        </a:spcBef>
                        <a:spcAft>
                          <a:spcPts val="0"/>
                        </a:spcAft>
                        <a:buNone/>
                      </a:pPr>
                      <a:r>
                        <a:rPr lang="de-DE" sz="1600" dirty="0"/>
                        <a:t>–</a:t>
                      </a:r>
                      <a:endParaRPr dirty="0"/>
                    </a:p>
                  </a:txBody>
                  <a:tcPr marL="20325" marR="20325" marT="10175" marB="10175" anchor="ctr">
                    <a:lnL w="9525" cap="flat" cmpd="sng">
                      <a:solidFill>
                        <a:srgbClr val="A2A9B1"/>
                      </a:solidFill>
                      <a:prstDash val="solid"/>
                      <a:round/>
                      <a:headEnd type="none" w="sm" len="sm"/>
                      <a:tailEnd type="none" w="sm" len="sm"/>
                    </a:lnL>
                    <a:lnR w="9525" cap="flat" cmpd="sng">
                      <a:solidFill>
                        <a:srgbClr val="A2A9B1"/>
                      </a:solidFill>
                      <a:prstDash val="solid"/>
                      <a:round/>
                      <a:headEnd type="none" w="sm" len="sm"/>
                      <a:tailEnd type="none" w="sm" len="sm"/>
                    </a:lnR>
                    <a:lnT w="9525" cap="flat" cmpd="sng">
                      <a:solidFill>
                        <a:srgbClr val="A2A9B1"/>
                      </a:solidFill>
                      <a:prstDash val="solid"/>
                      <a:round/>
                      <a:headEnd type="none" w="sm" len="sm"/>
                      <a:tailEnd type="none" w="sm" len="sm"/>
                    </a:lnT>
                    <a:lnB w="9525" cap="flat" cmpd="sng">
                      <a:solidFill>
                        <a:srgbClr val="A2A9B1"/>
                      </a:solidFill>
                      <a:prstDash val="solid"/>
                      <a:round/>
                      <a:headEnd type="none" w="sm" len="sm"/>
                      <a:tailEnd type="none" w="sm" len="sm"/>
                    </a:lnB>
                    <a:solidFill>
                      <a:srgbClr val="F8F9FA"/>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73" name="Google Shape;17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74" name="Google Shape;174;p14"/>
          <p:cNvPicPr preferRelativeResize="0"/>
          <p:nvPr/>
        </p:nvPicPr>
        <p:blipFill rotWithShape="1">
          <a:blip r:embed="rId3">
            <a:alphaModFix/>
          </a:blip>
          <a:srcRect/>
          <a:stretch/>
        </p:blipFill>
        <p:spPr>
          <a:xfrm>
            <a:off x="519011" y="0"/>
            <a:ext cx="11153978"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5"/>
          <p:cNvSpPr txBox="1">
            <a:spLocks noGrp="1"/>
          </p:cNvSpPr>
          <p:nvPr>
            <p:ph type="title"/>
          </p:nvPr>
        </p:nvSpPr>
        <p:spPr>
          <a:xfrm>
            <a:off x="838200" y="681037"/>
            <a:ext cx="10515600" cy="257651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de-DE"/>
              <a:t>Risikofaktorenprofil = </a:t>
            </a:r>
            <a:br>
              <a:rPr lang="de-DE"/>
            </a:br>
            <a:r>
              <a:rPr lang="de-DE"/>
              <a:t>rechtfertigende Indikation zur DXA </a:t>
            </a:r>
            <a:br>
              <a:rPr lang="de-DE"/>
            </a:br>
            <a:r>
              <a:rPr lang="de-DE"/>
              <a:t>(nach Meinung der Ärztlichen Stelle, </a:t>
            </a:r>
            <a:br>
              <a:rPr lang="de-DE"/>
            </a:br>
            <a:r>
              <a:rPr lang="de-DE"/>
              <a:t>zumindest in Hamburg)</a:t>
            </a:r>
            <a:endParaRPr/>
          </a:p>
        </p:txBody>
      </p:sp>
      <p:sp>
        <p:nvSpPr>
          <p:cNvPr id="180" name="Google Shape;180;p15"/>
          <p:cNvSpPr txBox="1">
            <a:spLocks noGrp="1"/>
          </p:cNvSpPr>
          <p:nvPr>
            <p:ph type="body" idx="1"/>
          </p:nvPr>
        </p:nvSpPr>
        <p:spPr>
          <a:xfrm>
            <a:off x="838200" y="3935185"/>
            <a:ext cx="10515600" cy="224177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de-DE"/>
              <a:t>Es gibt zudem keine direkte Evidenz für </a:t>
            </a:r>
            <a:r>
              <a:rPr lang="de-DE">
                <a:solidFill>
                  <a:srgbClr val="FF0000"/>
                </a:solidFill>
              </a:rPr>
              <a:t>definierte Diagnoseschwellen </a:t>
            </a:r>
            <a:r>
              <a:rPr lang="de-DE"/>
              <a:t>und deren differentielle Auswirkung auf weitere Frakturen und das Befinden der Patientinnen und Patienten, sodass die begründeten Therapieschwellen verwendet werden können.</a:t>
            </a:r>
            <a:endParaRPr/>
          </a:p>
          <a:p>
            <a:pPr marL="0" lvl="0" indent="0" algn="l" rtl="0">
              <a:lnSpc>
                <a:spcPct val="90000"/>
              </a:lnSpc>
              <a:spcBef>
                <a:spcPts val="1000"/>
              </a:spcBef>
              <a:spcAft>
                <a:spcPts val="0"/>
              </a:spcAft>
              <a:buClr>
                <a:schemeClr val="dk1"/>
              </a:buClr>
              <a:buSzPts val="2800"/>
              <a:buNone/>
            </a:pPr>
            <a:r>
              <a:rPr lang="de-DE"/>
              <a:t>(LL 7.8. Bewertung, S 187/420)</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62BF0-AB93-FCC6-3B3D-F15BEFB32B1F}"/>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580D3CB9-BCCC-2EC5-09F3-23D9D6CB94B3}"/>
              </a:ext>
            </a:extLst>
          </p:cNvPr>
          <p:cNvSpPr>
            <a:spLocks noGrp="1"/>
          </p:cNvSpPr>
          <p:nvPr>
            <p:ph type="body" idx="1"/>
          </p:nvPr>
        </p:nvSpPr>
        <p:spPr/>
        <p:txBody>
          <a:bodyPr/>
          <a:lstStyle/>
          <a:p>
            <a:pPr marL="114300" indent="0">
              <a:buNone/>
            </a:pPr>
            <a:r>
              <a:rPr lang="de-DE" dirty="0">
                <a:solidFill>
                  <a:srgbClr val="000000"/>
                </a:solidFill>
                <a:latin typeface="Calibri" panose="020F0502020204030204" pitchFamily="34" charset="0"/>
              </a:rPr>
              <a:t>Angelehnt an die vorherigen Leitlinienversionen, wird eine Basisdiagnostik bei Frauen nach Eintritt der Menopause und bei Männern ab dem Alter von 50 Jahren in Abhängigkeit vom individuell vorliegenden Frakturrisikofaktorenprofil empfohlen. Diese Empfehlung ist an die SIGN-Empfehlungen adaptiert (SIGN </a:t>
            </a:r>
            <a:r>
              <a:rPr lang="de-DE" dirty="0" err="1">
                <a:solidFill>
                  <a:srgbClr val="000000"/>
                </a:solidFill>
                <a:latin typeface="Calibri" panose="020F0502020204030204" pitchFamily="34" charset="0"/>
              </a:rPr>
              <a:t>revised</a:t>
            </a:r>
            <a:r>
              <a:rPr lang="de-DE" dirty="0">
                <a:solidFill>
                  <a:srgbClr val="000000"/>
                </a:solidFill>
                <a:latin typeface="Calibri" panose="020F0502020204030204" pitchFamily="34" charset="0"/>
              </a:rPr>
              <a:t> Version Jan 202: 2.1 und 3.0-3.6), die besagt, dass ab dem Alter von 50 Jahren bei Auftreten verschiedenster Risikofaktoren eine Basisdiagnostik empfohlen werden sollte (SIGN). Ab diesem Alter ist es sinnvoll zu eruieren, ob Risikofaktoren für ein erhöhtes Frakturrisiko vorliegen. </a:t>
            </a:r>
            <a:endParaRPr lang="de-DE" dirty="0"/>
          </a:p>
        </p:txBody>
      </p:sp>
      <p:sp>
        <p:nvSpPr>
          <p:cNvPr id="5" name="Textfeld 4">
            <a:extLst>
              <a:ext uri="{FF2B5EF4-FFF2-40B4-BE49-F238E27FC236}">
                <a16:creationId xmlns:a16="http://schemas.microsoft.com/office/drawing/2014/main" id="{1B4FBDE5-18DC-C68E-DE83-F272A3356298}"/>
              </a:ext>
            </a:extLst>
          </p:cNvPr>
          <p:cNvSpPr txBox="1"/>
          <p:nvPr/>
        </p:nvSpPr>
        <p:spPr>
          <a:xfrm>
            <a:off x="838200" y="365125"/>
            <a:ext cx="10595994" cy="1754326"/>
          </a:xfrm>
          <a:prstGeom prst="rect">
            <a:avLst/>
          </a:prstGeom>
          <a:noFill/>
        </p:spPr>
        <p:txBody>
          <a:bodyPr wrap="square">
            <a:spAutoFit/>
          </a:bodyPr>
          <a:lstStyle/>
          <a:p>
            <a:r>
              <a:rPr lang="de-DE" sz="2800" b="0" i="0" dirty="0">
                <a:solidFill>
                  <a:srgbClr val="4472C4"/>
                </a:solidFill>
                <a:effectLst/>
                <a:latin typeface="Calibri" panose="020F0502020204030204" pitchFamily="34" charset="0"/>
              </a:rPr>
              <a:t>7. Konstellationen, bei denen der DVO bei Erwachsenen eine Basisdiagnostik empfiehlt</a:t>
            </a:r>
          </a:p>
          <a:p>
            <a:r>
              <a:rPr lang="de-DE" sz="2400" b="0" i="0" dirty="0">
                <a:solidFill>
                  <a:srgbClr val="4472C4"/>
                </a:solidFill>
                <a:effectLst/>
                <a:latin typeface="Calibri" panose="020F0502020204030204" pitchFamily="34" charset="0"/>
              </a:rPr>
              <a:t>7.1 Empfehlung zur Basisdiagnostik</a:t>
            </a:r>
          </a:p>
          <a:p>
            <a:br>
              <a:rPr lang="de-DE" dirty="0"/>
            </a:br>
            <a:endParaRPr lang="de-DE" dirty="0"/>
          </a:p>
        </p:txBody>
      </p:sp>
      <p:sp>
        <p:nvSpPr>
          <p:cNvPr id="7" name="Textfeld 6">
            <a:extLst>
              <a:ext uri="{FF2B5EF4-FFF2-40B4-BE49-F238E27FC236}">
                <a16:creationId xmlns:a16="http://schemas.microsoft.com/office/drawing/2014/main" id="{C4676D7F-B2E6-6653-2B3C-AA2A945BDD20}"/>
              </a:ext>
            </a:extLst>
          </p:cNvPr>
          <p:cNvSpPr txBox="1"/>
          <p:nvPr/>
        </p:nvSpPr>
        <p:spPr>
          <a:xfrm>
            <a:off x="964734" y="5964572"/>
            <a:ext cx="10723991" cy="523220"/>
          </a:xfrm>
          <a:prstGeom prst="rect">
            <a:avLst/>
          </a:prstGeom>
          <a:noFill/>
        </p:spPr>
        <p:txBody>
          <a:bodyPr wrap="square" rtlCol="0">
            <a:spAutoFit/>
          </a:bodyPr>
          <a:lstStyle/>
          <a:p>
            <a:r>
              <a:rPr lang="de-DE" dirty="0">
                <a:hlinkClick r:id="rId2"/>
              </a:rPr>
              <a:t>https://register.awmf.org/assets/guidelines/183-001l_S3_Prophylaxe-Diagnostik-Therapie-der-Osteoporose_2023-11.pdf</a:t>
            </a:r>
            <a:r>
              <a:rPr lang="de-DE" dirty="0"/>
              <a:t>, S.161/420</a:t>
            </a:r>
          </a:p>
          <a:p>
            <a:endParaRPr lang="de-DE" dirty="0"/>
          </a:p>
        </p:txBody>
      </p:sp>
    </p:spTree>
    <p:extLst>
      <p:ext uri="{BB962C8B-B14F-4D97-AF65-F5344CB8AC3E}">
        <p14:creationId xmlns:p14="http://schemas.microsoft.com/office/powerpoint/2010/main" val="4070764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41716-E3D1-382F-70DA-A0247A967ABA}"/>
              </a:ext>
            </a:extLst>
          </p:cNvPr>
          <p:cNvSpPr>
            <a:spLocks noGrp="1"/>
          </p:cNvSpPr>
          <p:nvPr>
            <p:ph type="title"/>
          </p:nvPr>
        </p:nvSpPr>
        <p:spPr>
          <a:xfrm>
            <a:off x="838200" y="681037"/>
            <a:ext cx="10515600" cy="1009651"/>
          </a:xfrm>
        </p:spPr>
        <p:txBody>
          <a:bodyPr>
            <a:normAutofit fontScale="90000"/>
          </a:bodyPr>
          <a:lstStyle/>
          <a:p>
            <a:r>
              <a:rPr lang="de-DE" dirty="0">
                <a:solidFill>
                  <a:srgbClr val="000000"/>
                </a:solidFill>
                <a:latin typeface="Arial" panose="020B0604020202020204" pitchFamily="34" charset="0"/>
              </a:rPr>
              <a:t>Eine spezifische Frakturrisikoschwelle zur Basisdiagnostik wird nicht aufrechterhalten. </a:t>
            </a:r>
            <a:br>
              <a:rPr lang="de-DE" dirty="0">
                <a:solidFill>
                  <a:srgbClr val="000000"/>
                </a:solidFill>
                <a:latin typeface="Arial" panose="020B0604020202020204" pitchFamily="34" charset="0"/>
              </a:rPr>
            </a:br>
            <a:endParaRPr lang="de-DE" dirty="0"/>
          </a:p>
        </p:txBody>
      </p:sp>
      <p:sp>
        <p:nvSpPr>
          <p:cNvPr id="3" name="Textplatzhalter 2">
            <a:extLst>
              <a:ext uri="{FF2B5EF4-FFF2-40B4-BE49-F238E27FC236}">
                <a16:creationId xmlns:a16="http://schemas.microsoft.com/office/drawing/2014/main" id="{77CF66A3-2A85-A074-5A95-8AA1A8CBB9FC}"/>
              </a:ext>
            </a:extLst>
          </p:cNvPr>
          <p:cNvSpPr>
            <a:spLocks noGrp="1"/>
          </p:cNvSpPr>
          <p:nvPr>
            <p:ph type="body" idx="1"/>
          </p:nvPr>
        </p:nvSpPr>
        <p:spPr/>
        <p:txBody>
          <a:bodyPr>
            <a:normAutofit fontScale="92500"/>
          </a:bodyPr>
          <a:lstStyle/>
          <a:p>
            <a:r>
              <a:rPr lang="de-DE" b="0" i="0" dirty="0">
                <a:solidFill>
                  <a:srgbClr val="000000"/>
                </a:solidFill>
                <a:effectLst/>
                <a:latin typeface="Arial" panose="020B0604020202020204" pitchFamily="34" charset="0"/>
              </a:rPr>
              <a:t>Aufgrund des geringen altersassoziierten Frakturrisikos in jüngeren Jahren und des eingeschränkten vertragsärztlichen Angebotes für Knochendichtemessungen sind insbesondere in der jungen Patientengruppe (50-60 Jahre) die als </a:t>
            </a:r>
            <a:r>
              <a:rPr lang="de-DE" b="0" i="0" dirty="0">
                <a:solidFill>
                  <a:srgbClr val="000000"/>
                </a:solidFill>
                <a:effectLst/>
                <a:highlight>
                  <a:srgbClr val="FFFF00"/>
                </a:highlight>
                <a:latin typeface="Arial" panose="020B0604020202020204" pitchFamily="34" charset="0"/>
              </a:rPr>
              <a:t>ärztlich relevant erachteten Risikofaktoren</a:t>
            </a:r>
            <a:r>
              <a:rPr lang="de-DE" b="0" i="0" dirty="0">
                <a:solidFill>
                  <a:srgbClr val="000000"/>
                </a:solidFill>
                <a:effectLst/>
                <a:latin typeface="Arial" panose="020B0604020202020204" pitchFamily="34" charset="0"/>
              </a:rPr>
              <a:t> in der Indikationsstellung zur Osteoporose-Diagnostik zu beachten, um analog zu den bisherigen Empfehlungen ein Risikoadaptiertes Case </a:t>
            </a:r>
            <a:r>
              <a:rPr lang="de-DE" b="0" i="0" dirty="0" err="1">
                <a:solidFill>
                  <a:srgbClr val="000000"/>
                </a:solidFill>
                <a:effectLst/>
                <a:latin typeface="Arial" panose="020B0604020202020204" pitchFamily="34" charset="0"/>
              </a:rPr>
              <a:t>Finding</a:t>
            </a:r>
            <a:r>
              <a:rPr lang="de-DE" b="0" i="0" dirty="0">
                <a:solidFill>
                  <a:srgbClr val="000000"/>
                </a:solidFill>
                <a:effectLst/>
                <a:latin typeface="Arial" panose="020B0604020202020204" pitchFamily="34" charset="0"/>
              </a:rPr>
              <a:t> durchzuführen.</a:t>
            </a:r>
          </a:p>
          <a:p>
            <a:r>
              <a:rPr lang="de-DE" b="0" i="0" dirty="0">
                <a:solidFill>
                  <a:srgbClr val="000000"/>
                </a:solidFill>
                <a:effectLst/>
                <a:latin typeface="Arial" panose="020B0604020202020204" pitchFamily="34" charset="0"/>
              </a:rPr>
              <a:t>In dieser Beurteilung sind, neben den nach Prävalenz und Risikohöhe priorisierten Risikofaktoren, das Alter der Patientinnen und Patienten sowie die klinische Gesamtsituation zu berücksichtigen.</a:t>
            </a:r>
            <a:endParaRPr lang="de-DE" dirty="0"/>
          </a:p>
        </p:txBody>
      </p:sp>
      <p:sp>
        <p:nvSpPr>
          <p:cNvPr id="4" name="Textfeld 3">
            <a:extLst>
              <a:ext uri="{FF2B5EF4-FFF2-40B4-BE49-F238E27FC236}">
                <a16:creationId xmlns:a16="http://schemas.microsoft.com/office/drawing/2014/main" id="{07AA6BA5-84A3-B7D1-0EEB-03583D9DA21A}"/>
              </a:ext>
            </a:extLst>
          </p:cNvPr>
          <p:cNvSpPr txBox="1"/>
          <p:nvPr/>
        </p:nvSpPr>
        <p:spPr>
          <a:xfrm>
            <a:off x="1015068" y="6115574"/>
            <a:ext cx="10617009" cy="523220"/>
          </a:xfrm>
          <a:prstGeom prst="rect">
            <a:avLst/>
          </a:prstGeom>
          <a:noFill/>
        </p:spPr>
        <p:txBody>
          <a:bodyPr wrap="none" rtlCol="0">
            <a:spAutoFit/>
          </a:bodyPr>
          <a:lstStyle/>
          <a:p>
            <a:r>
              <a:rPr lang="de-DE" dirty="0">
                <a:hlinkClick r:id="rId2"/>
              </a:rPr>
              <a:t>https://register.awmf.org/assets/guidelines/183-001l_S3_Prophylaxe-Diagnostik-Therapie-der-Osteoporose_2023-11.pdf</a:t>
            </a:r>
            <a:r>
              <a:rPr lang="de-DE" dirty="0"/>
              <a:t>, S.161/420</a:t>
            </a:r>
          </a:p>
          <a:p>
            <a:endParaRPr lang="de-DE" dirty="0"/>
          </a:p>
        </p:txBody>
      </p:sp>
    </p:spTree>
    <p:extLst>
      <p:ext uri="{BB962C8B-B14F-4D97-AF65-F5344CB8AC3E}">
        <p14:creationId xmlns:p14="http://schemas.microsoft.com/office/powerpoint/2010/main" val="4173197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FA550-8019-E441-0745-572D90BFD4E6}"/>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64F8E592-2FC9-9DCB-5504-123B093DC82D}"/>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E8163A1D-DD34-26F0-7570-D6D7ABDB50DD}"/>
              </a:ext>
            </a:extLst>
          </p:cNvPr>
          <p:cNvPicPr>
            <a:picLocks noChangeAspect="1"/>
          </p:cNvPicPr>
          <p:nvPr/>
        </p:nvPicPr>
        <p:blipFill>
          <a:blip r:embed="rId2"/>
          <a:stretch>
            <a:fillRect/>
          </a:stretch>
        </p:blipFill>
        <p:spPr>
          <a:xfrm>
            <a:off x="278763" y="1179872"/>
            <a:ext cx="11570898" cy="4473676"/>
          </a:xfrm>
          <a:prstGeom prst="rect">
            <a:avLst/>
          </a:prstGeom>
        </p:spPr>
      </p:pic>
      <p:sp>
        <p:nvSpPr>
          <p:cNvPr id="6" name="Textfeld 5">
            <a:extLst>
              <a:ext uri="{FF2B5EF4-FFF2-40B4-BE49-F238E27FC236}">
                <a16:creationId xmlns:a16="http://schemas.microsoft.com/office/drawing/2014/main" id="{B9E49D7C-CE98-D985-8C29-7AC5EF5E2C66}"/>
              </a:ext>
            </a:extLst>
          </p:cNvPr>
          <p:cNvSpPr txBox="1"/>
          <p:nvPr/>
        </p:nvSpPr>
        <p:spPr>
          <a:xfrm>
            <a:off x="342339" y="5942568"/>
            <a:ext cx="10617009" cy="738664"/>
          </a:xfrm>
          <a:prstGeom prst="rect">
            <a:avLst/>
          </a:prstGeom>
          <a:noFill/>
        </p:spPr>
        <p:txBody>
          <a:bodyPr wrap="none" rtlCol="0">
            <a:spAutoFit/>
          </a:bodyPr>
          <a:lstStyle/>
          <a:p>
            <a:r>
              <a:rPr lang="de-DE" dirty="0">
                <a:hlinkClick r:id="rId3"/>
              </a:rPr>
              <a:t>https://register.awmf.org/assets/guidelines/183-001l_S3_Prophylaxe-Diagnostik-Therapie-der-Osteoporose_2023-11.pdf</a:t>
            </a:r>
            <a:r>
              <a:rPr lang="de-DE" dirty="0"/>
              <a:t>, S.162/420</a:t>
            </a:r>
          </a:p>
          <a:p>
            <a:endParaRPr lang="de-DE" dirty="0"/>
          </a:p>
          <a:p>
            <a:endParaRPr lang="de-DE" dirty="0"/>
          </a:p>
        </p:txBody>
      </p:sp>
    </p:spTree>
    <p:extLst>
      <p:ext uri="{BB962C8B-B14F-4D97-AF65-F5344CB8AC3E}">
        <p14:creationId xmlns:p14="http://schemas.microsoft.com/office/powerpoint/2010/main" val="976786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7200"/>
              <a:buFont typeface="Arial"/>
              <a:buNone/>
            </a:pPr>
            <a:r>
              <a:rPr lang="de-DE" sz="7200" b="1" i="0" u="none" strike="noStrike">
                <a:solidFill>
                  <a:srgbClr val="000000"/>
                </a:solidFill>
                <a:latin typeface="Arial"/>
                <a:ea typeface="Arial"/>
                <a:cs typeface="Arial"/>
                <a:sym typeface="Arial"/>
              </a:rPr>
              <a:t>Financial Disclosures</a:t>
            </a:r>
            <a:endParaRPr sz="19900"/>
          </a:p>
        </p:txBody>
      </p:sp>
      <p:sp>
        <p:nvSpPr>
          <p:cNvPr id="92" name="Google Shape;92;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000000"/>
              </a:buClr>
              <a:buSzPct val="100000"/>
              <a:buNone/>
            </a:pPr>
            <a:r>
              <a:rPr lang="de-DE" sz="3500" b="0" i="0" u="none" strike="noStrike">
                <a:solidFill>
                  <a:srgbClr val="000000"/>
                </a:solidFill>
                <a:latin typeface="Arial"/>
                <a:ea typeface="Arial"/>
                <a:cs typeface="Arial"/>
                <a:sym typeface="Arial"/>
              </a:rPr>
              <a:t>Mitwirkungen an Vorträgen, Veranstaltungen, Publikationen, klinischen Studien, Medical Advisory Boards für </a:t>
            </a:r>
            <a:endParaRPr/>
          </a:p>
          <a:p>
            <a:pPr marL="0" lvl="0" indent="0" algn="l" rtl="0">
              <a:lnSpc>
                <a:spcPct val="90000"/>
              </a:lnSpc>
              <a:spcBef>
                <a:spcPts val="0"/>
              </a:spcBef>
              <a:spcAft>
                <a:spcPts val="0"/>
              </a:spcAft>
              <a:buClr>
                <a:srgbClr val="000000"/>
              </a:buClr>
              <a:buSzPct val="100000"/>
              <a:buNone/>
            </a:pPr>
            <a:r>
              <a:rPr lang="de-DE" sz="3500" b="0" i="0" u="none" strike="noStrike">
                <a:solidFill>
                  <a:srgbClr val="000000"/>
                </a:solidFill>
                <a:latin typeface="Arial"/>
                <a:ea typeface="Arial"/>
                <a:cs typeface="Arial"/>
                <a:sym typeface="Arial"/>
              </a:rPr>
              <a:t>Abbott, Anwerina, Amgen, Bauerfeind, Chugai, Dfine, Hexal, Grünenthal, GSK, Idea, Joline, Lilly, Medidata, Medtronic, Mundipharma, MSD, Novartis, Orion Pharma, Pfizer, Parexcel, PPD, Rottapharm, Roche, Sandoz, Sanofi-Aventis, Servier, Siemens, Stryker, Stolle-OT, Thämert, Theramex, UCB, Zeel, Zimmer Spine. </a:t>
            </a:r>
            <a:endParaRPr/>
          </a:p>
          <a:p>
            <a:pPr marL="0" lvl="0" indent="0" algn="l" rtl="0">
              <a:lnSpc>
                <a:spcPct val="90000"/>
              </a:lnSpc>
              <a:spcBef>
                <a:spcPts val="1000"/>
              </a:spcBef>
              <a:spcAft>
                <a:spcPts val="0"/>
              </a:spcAft>
              <a:buClr>
                <a:schemeClr val="dk1"/>
              </a:buClr>
              <a:buSzPct val="100000"/>
              <a:buNone/>
            </a:pPr>
            <a:endParaRPr/>
          </a:p>
        </p:txBody>
      </p:sp>
      <p:sp>
        <p:nvSpPr>
          <p:cNvPr id="93" name="Google Shape;93;p2"/>
          <p:cNvSpPr txBox="1"/>
          <p:nvPr/>
        </p:nvSpPr>
        <p:spPr>
          <a:xfrm>
            <a:off x="3047680" y="3244334"/>
            <a:ext cx="60953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94" name="Google Shape;94;p2"/>
          <p:cNvSpPr txBox="1"/>
          <p:nvPr/>
        </p:nvSpPr>
        <p:spPr>
          <a:xfrm>
            <a:off x="3047680" y="3244334"/>
            <a:ext cx="60953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95" name="Google Shape;95;p2"/>
          <p:cNvSpPr txBox="1"/>
          <p:nvPr/>
        </p:nvSpPr>
        <p:spPr>
          <a:xfrm>
            <a:off x="3047680" y="3244334"/>
            <a:ext cx="60953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1C716-D646-544B-5D19-DFB87AD6D95A}"/>
              </a:ext>
            </a:extLst>
          </p:cNvPr>
          <p:cNvSpPr>
            <a:spLocks noGrp="1"/>
          </p:cNvSpPr>
          <p:nvPr>
            <p:ph type="title"/>
          </p:nvPr>
        </p:nvSpPr>
        <p:spPr>
          <a:xfrm>
            <a:off x="838200" y="365126"/>
            <a:ext cx="10515600" cy="775778"/>
          </a:xfrm>
        </p:spPr>
        <p:txBody>
          <a:bodyPr>
            <a:normAutofit fontScale="90000"/>
          </a:bodyPr>
          <a:lstStyle/>
          <a:p>
            <a:r>
              <a:rPr lang="de-DE" dirty="0">
                <a:solidFill>
                  <a:srgbClr val="4472C4"/>
                </a:solidFill>
                <a:latin typeface="Calibri" panose="020F0502020204030204" pitchFamily="34" charset="0"/>
              </a:rPr>
              <a:t>8. Basisdiagnostik</a:t>
            </a:r>
            <a:br>
              <a:rPr lang="de-DE" dirty="0">
                <a:solidFill>
                  <a:srgbClr val="4472C4"/>
                </a:solidFill>
                <a:latin typeface="Calibri" panose="020F0502020204030204" pitchFamily="34" charset="0"/>
              </a:rPr>
            </a:br>
            <a:endParaRPr lang="de-DE" dirty="0"/>
          </a:p>
        </p:txBody>
      </p:sp>
      <p:sp>
        <p:nvSpPr>
          <p:cNvPr id="3" name="Textplatzhalter 2">
            <a:extLst>
              <a:ext uri="{FF2B5EF4-FFF2-40B4-BE49-F238E27FC236}">
                <a16:creationId xmlns:a16="http://schemas.microsoft.com/office/drawing/2014/main" id="{8B7AD7AE-29D2-BC5B-2701-28993408763E}"/>
              </a:ext>
            </a:extLst>
          </p:cNvPr>
          <p:cNvSpPr>
            <a:spLocks noGrp="1"/>
          </p:cNvSpPr>
          <p:nvPr>
            <p:ph type="body" idx="1"/>
          </p:nvPr>
        </p:nvSpPr>
        <p:spPr>
          <a:xfrm>
            <a:off x="838200" y="981512"/>
            <a:ext cx="10515600" cy="5195451"/>
          </a:xfrm>
        </p:spPr>
        <p:txBody>
          <a:bodyPr>
            <a:normAutofit fontScale="92500" lnSpcReduction="10000"/>
          </a:bodyPr>
          <a:lstStyle/>
          <a:p>
            <a:pPr marL="114300" indent="0">
              <a:buNone/>
            </a:pPr>
            <a:r>
              <a:rPr lang="de-DE" dirty="0">
                <a:solidFill>
                  <a:srgbClr val="000000"/>
                </a:solidFill>
                <a:latin typeface="Calibri" panose="020F0502020204030204" pitchFamily="34" charset="0"/>
              </a:rPr>
              <a:t>Die empfohlene Basisdiagnostik ist im Vergleich zu der letzten Leitlinienversion unverändert. Sie besteht weiterhin aus</a:t>
            </a:r>
          </a:p>
          <a:p>
            <a:r>
              <a:rPr lang="de-DE" dirty="0">
                <a:solidFill>
                  <a:srgbClr val="000000"/>
                </a:solidFill>
                <a:latin typeface="Calibri" panose="020F0502020204030204" pitchFamily="34" charset="0"/>
              </a:rPr>
              <a:t>1. Anamnese mit Erfassung von Fraktur- Risikofaktoren,</a:t>
            </a:r>
          </a:p>
          <a:p>
            <a:r>
              <a:rPr lang="de-DE" dirty="0">
                <a:solidFill>
                  <a:srgbClr val="000000"/>
                </a:solidFill>
                <a:latin typeface="Calibri" panose="020F0502020204030204" pitchFamily="34" charset="0"/>
              </a:rPr>
              <a:t>2. klinischer Befunderhebung,</a:t>
            </a:r>
          </a:p>
          <a:p>
            <a:r>
              <a:rPr lang="de-DE" dirty="0">
                <a:solidFill>
                  <a:srgbClr val="000000"/>
                </a:solidFill>
                <a:latin typeface="Calibri" panose="020F0502020204030204" pitchFamily="34" charset="0"/>
              </a:rPr>
              <a:t>3. einer DXA- Knochendichtemessung,</a:t>
            </a:r>
          </a:p>
          <a:p>
            <a:r>
              <a:rPr lang="de-DE" dirty="0">
                <a:solidFill>
                  <a:srgbClr val="000000"/>
                </a:solidFill>
                <a:latin typeface="Calibri" panose="020F0502020204030204" pitchFamily="34" charset="0"/>
              </a:rPr>
              <a:t>4. einem Basislabor sowie</a:t>
            </a:r>
          </a:p>
          <a:p>
            <a:r>
              <a:rPr lang="de-DE" dirty="0">
                <a:solidFill>
                  <a:srgbClr val="000000"/>
                </a:solidFill>
                <a:latin typeface="Calibri" panose="020F0502020204030204" pitchFamily="34" charset="0"/>
              </a:rPr>
              <a:t>5. ggf. einer bildgebenden Diagnostik bei klinischen Hinweisen auf osteoporotische Wirbelkörperfrakturen.</a:t>
            </a:r>
          </a:p>
          <a:p>
            <a:pPr marL="114300" indent="0">
              <a:buNone/>
            </a:pPr>
            <a:r>
              <a:rPr lang="de-DE" dirty="0">
                <a:solidFill>
                  <a:srgbClr val="000000"/>
                </a:solidFill>
                <a:latin typeface="Calibri" panose="020F0502020204030204" pitchFamily="34" charset="0"/>
              </a:rPr>
              <a:t>Ziel der Basisdiagnostik ist es, das allgemeine Risiko bzw. das spezielle Risiko im aktuellen Krankheitsfall darzustellen. Hierzu gehören auch beeinflussbare Risikofaktoren, sowie Hinweise auf behandelbare oder zu berücksichtigende Grund- und Begleiterkrankungen.</a:t>
            </a:r>
            <a:r>
              <a:rPr lang="de-DE" dirty="0"/>
              <a:t> </a:t>
            </a:r>
          </a:p>
        </p:txBody>
      </p:sp>
      <p:sp>
        <p:nvSpPr>
          <p:cNvPr id="5" name="Textfeld 4">
            <a:extLst>
              <a:ext uri="{FF2B5EF4-FFF2-40B4-BE49-F238E27FC236}">
                <a16:creationId xmlns:a16="http://schemas.microsoft.com/office/drawing/2014/main" id="{81C0A35D-352F-A5BF-7213-7AEDCCBC7512}"/>
              </a:ext>
            </a:extLst>
          </p:cNvPr>
          <p:cNvSpPr txBox="1"/>
          <p:nvPr/>
        </p:nvSpPr>
        <p:spPr>
          <a:xfrm>
            <a:off x="3047301" y="1738326"/>
            <a:ext cx="6094602" cy="523220"/>
          </a:xfrm>
          <a:prstGeom prst="rect">
            <a:avLst/>
          </a:prstGeom>
          <a:noFill/>
        </p:spPr>
        <p:txBody>
          <a:bodyPr wrap="square">
            <a:spAutoFit/>
          </a:bodyPr>
          <a:lstStyle/>
          <a:p>
            <a:br>
              <a:rPr lang="de-DE" dirty="0"/>
            </a:br>
            <a:endParaRPr lang="de-DE" dirty="0"/>
          </a:p>
        </p:txBody>
      </p:sp>
      <p:sp>
        <p:nvSpPr>
          <p:cNvPr id="6" name="Textfeld 5">
            <a:extLst>
              <a:ext uri="{FF2B5EF4-FFF2-40B4-BE49-F238E27FC236}">
                <a16:creationId xmlns:a16="http://schemas.microsoft.com/office/drawing/2014/main" id="{A44D18C1-5C08-AA3F-F891-E0A4B4D414C2}"/>
              </a:ext>
            </a:extLst>
          </p:cNvPr>
          <p:cNvSpPr txBox="1"/>
          <p:nvPr/>
        </p:nvSpPr>
        <p:spPr>
          <a:xfrm>
            <a:off x="838200" y="6258187"/>
            <a:ext cx="10515600" cy="307777"/>
          </a:xfrm>
          <a:prstGeom prst="rect">
            <a:avLst/>
          </a:prstGeom>
          <a:noFill/>
        </p:spPr>
        <p:txBody>
          <a:bodyPr wrap="square" rtlCol="0">
            <a:spAutoFit/>
          </a:bodyPr>
          <a:lstStyle/>
          <a:p>
            <a:r>
              <a:rPr lang="de-DE" dirty="0">
                <a:hlinkClick r:id="rId2"/>
              </a:rPr>
              <a:t>https://register.awmf.org/assets/guidelines/183-001l_S3_Prophylaxe-Diagnostik-Therapie-der-Osteoporose_2023-11.pdf</a:t>
            </a:r>
            <a:r>
              <a:rPr lang="de-DE" dirty="0"/>
              <a:t>, S.189/420</a:t>
            </a:r>
          </a:p>
        </p:txBody>
      </p:sp>
    </p:spTree>
    <p:extLst>
      <p:ext uri="{BB962C8B-B14F-4D97-AF65-F5344CB8AC3E}">
        <p14:creationId xmlns:p14="http://schemas.microsoft.com/office/powerpoint/2010/main" val="1445379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6"/>
          <p:cNvSpPr txBox="1">
            <a:spLocks noGrp="1"/>
          </p:cNvSpPr>
          <p:nvPr>
            <p:ph type="title"/>
          </p:nvPr>
        </p:nvSpPr>
        <p:spPr>
          <a:xfrm>
            <a:off x="838200" y="365125"/>
            <a:ext cx="10515600" cy="6123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de-DE" sz="3200"/>
              <a:t>4. Klinische Einzelrisikofaktoren für Osteoporotische Frakturen (1)</a:t>
            </a:r>
            <a:endParaRPr/>
          </a:p>
        </p:txBody>
      </p:sp>
      <p:sp>
        <p:nvSpPr>
          <p:cNvPr id="186" name="Google Shape;186;p16"/>
          <p:cNvSpPr txBox="1">
            <a:spLocks noGrp="1"/>
          </p:cNvSpPr>
          <p:nvPr>
            <p:ph type="body" idx="1"/>
          </p:nvPr>
        </p:nvSpPr>
        <p:spPr>
          <a:xfrm>
            <a:off x="838200" y="1012934"/>
            <a:ext cx="10515600" cy="5164029"/>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ct val="100000"/>
              <a:buChar char="•"/>
            </a:pPr>
            <a:r>
              <a:rPr lang="de-DE" sz="1400" dirty="0"/>
              <a:t>4.1 ALLGEMEINE RISIKEN</a:t>
            </a:r>
            <a:endParaRPr sz="1400" dirty="0"/>
          </a:p>
          <a:p>
            <a:pPr marL="228600" lvl="0" indent="-228600" algn="l" rtl="0">
              <a:lnSpc>
                <a:spcPct val="100000"/>
              </a:lnSpc>
              <a:spcBef>
                <a:spcPts val="0"/>
              </a:spcBef>
              <a:spcAft>
                <a:spcPts val="0"/>
              </a:spcAft>
              <a:buClr>
                <a:schemeClr val="dk1"/>
              </a:buClr>
              <a:buSzPct val="100000"/>
              <a:buChar char="•"/>
            </a:pPr>
            <a:r>
              <a:rPr lang="de-DE" sz="1400" dirty="0"/>
              <a:t>4.1.1 Lebensalter - </a:t>
            </a:r>
            <a:r>
              <a:rPr lang="de-DE" sz="1400" dirty="0">
                <a:solidFill>
                  <a:srgbClr val="385C6B"/>
                </a:solidFill>
                <a:latin typeface="Abadi" panose="020F0502020204030204" pitchFamily="34" charset="0"/>
                <a:ea typeface="Fira Sans"/>
                <a:cs typeface="Fira Sans"/>
                <a:sym typeface="Fira Sans"/>
              </a:rPr>
              <a:t>R54 Senilität, ab 60 Jahren</a:t>
            </a:r>
            <a:endParaRPr sz="1400" dirty="0"/>
          </a:p>
          <a:p>
            <a:pPr marL="228600" lvl="0" indent="-228600" algn="l" rtl="0">
              <a:lnSpc>
                <a:spcPct val="100000"/>
              </a:lnSpc>
              <a:spcBef>
                <a:spcPts val="0"/>
              </a:spcBef>
              <a:spcAft>
                <a:spcPts val="0"/>
              </a:spcAft>
              <a:buClr>
                <a:schemeClr val="dk1"/>
              </a:buClr>
              <a:buSzPct val="100000"/>
              <a:buChar char="•"/>
            </a:pPr>
            <a:r>
              <a:rPr lang="de-DE" sz="1400" dirty="0"/>
              <a:t>4.1.2 Geschlecht - keine Kodierung vorgesehen</a:t>
            </a:r>
            <a:endParaRPr sz="1400" dirty="0"/>
          </a:p>
          <a:p>
            <a:pPr marL="228600" lvl="0" indent="-228600" algn="l" rtl="0">
              <a:lnSpc>
                <a:spcPct val="100000"/>
              </a:lnSpc>
              <a:spcBef>
                <a:spcPts val="0"/>
              </a:spcBef>
              <a:spcAft>
                <a:spcPts val="0"/>
              </a:spcAft>
              <a:buClr>
                <a:schemeClr val="dk1"/>
              </a:buClr>
              <a:buSzPct val="100000"/>
              <a:buChar char="•"/>
            </a:pPr>
            <a:r>
              <a:rPr lang="de-DE" sz="1400" dirty="0"/>
              <a:t>4.2 Frakturvorgeschichte</a:t>
            </a:r>
            <a:endParaRPr sz="1400" dirty="0"/>
          </a:p>
          <a:p>
            <a:pPr marL="228600" lvl="0" indent="-228600" algn="l" rtl="0">
              <a:lnSpc>
                <a:spcPct val="100000"/>
              </a:lnSpc>
              <a:spcBef>
                <a:spcPts val="0"/>
              </a:spcBef>
              <a:spcAft>
                <a:spcPts val="0"/>
              </a:spcAft>
              <a:buClr>
                <a:schemeClr val="dk1"/>
              </a:buClr>
              <a:buSzPct val="100000"/>
              <a:buChar char="•"/>
            </a:pPr>
            <a:r>
              <a:rPr lang="de-DE" sz="1400" dirty="0"/>
              <a:t>4.2.1 prävalente Femurfraktur </a:t>
            </a:r>
            <a:r>
              <a:rPr lang="de-DE" sz="1400" b="1" i="0" dirty="0">
                <a:solidFill>
                  <a:srgbClr val="385C6B"/>
                </a:solidFill>
                <a:latin typeface="Abadi" panose="020B0604020104020204" pitchFamily="34" charset="0"/>
                <a:ea typeface="Fira Mono"/>
                <a:cs typeface="Fira Mono"/>
                <a:sym typeface="Fira Mono"/>
              </a:rPr>
              <a:t>T93.1 </a:t>
            </a:r>
            <a:r>
              <a:rPr lang="de-DE" sz="1400" b="0" i="0" dirty="0">
                <a:solidFill>
                  <a:srgbClr val="385C6B"/>
                </a:solidFill>
                <a:latin typeface="Abadi" panose="020F0502020204030204" pitchFamily="34" charset="0"/>
                <a:ea typeface="Fira Sans"/>
                <a:cs typeface="Fira Sans"/>
                <a:sym typeface="Fira Sans"/>
              </a:rPr>
              <a:t>Folgen einer Fraktur des Femurs</a:t>
            </a:r>
            <a:endParaRPr sz="1400" dirty="0"/>
          </a:p>
          <a:p>
            <a:pPr marL="228600" lvl="0" indent="-228600" algn="l" rtl="0">
              <a:lnSpc>
                <a:spcPct val="100000"/>
              </a:lnSpc>
              <a:spcBef>
                <a:spcPts val="0"/>
              </a:spcBef>
              <a:spcAft>
                <a:spcPts val="0"/>
              </a:spcAft>
              <a:buClr>
                <a:schemeClr val="dk1"/>
              </a:buClr>
              <a:buSzPct val="100000"/>
              <a:buChar char="•"/>
            </a:pPr>
            <a:r>
              <a:rPr lang="de-DE" sz="1400" dirty="0"/>
              <a:t>4.2.2 prävalente Wirbelkörperfrakturen  </a:t>
            </a:r>
            <a:r>
              <a:rPr lang="de-DE" sz="1400" b="1" i="0" dirty="0">
                <a:solidFill>
                  <a:srgbClr val="385C6B"/>
                </a:solidFill>
                <a:latin typeface="Abadi" panose="020B0604020104020204" pitchFamily="34" charset="0"/>
                <a:ea typeface="Fira Mono"/>
                <a:cs typeface="Fira Mono"/>
                <a:sym typeface="Fira Mono"/>
              </a:rPr>
              <a:t>T91.1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4.2.2 proximale Humerusfraktur </a:t>
            </a:r>
            <a:r>
              <a:rPr lang="de-DE" sz="1400" b="1" i="0" dirty="0">
                <a:solidFill>
                  <a:srgbClr val="385C6B"/>
                </a:solidFill>
                <a:latin typeface="Abadi" panose="020B0604020104020204" pitchFamily="34" charset="0"/>
                <a:ea typeface="Fira Mono"/>
                <a:cs typeface="Fira Mono"/>
                <a:sym typeface="Fira Mono"/>
              </a:rPr>
              <a:t>T92.1 </a:t>
            </a:r>
            <a:r>
              <a:rPr lang="de-DE" sz="1400" b="0" i="0" dirty="0">
                <a:solidFill>
                  <a:srgbClr val="385C6B"/>
                </a:solidFill>
                <a:latin typeface="Abadi" panose="020F0502020204030204" pitchFamily="34" charset="0"/>
                <a:ea typeface="Fira Sans"/>
                <a:cs typeface="Fira Sans"/>
                <a:sym typeface="Fira Sans"/>
              </a:rPr>
              <a:t>Folgen einer Fraktur des Armes</a:t>
            </a:r>
            <a:endParaRPr sz="1400" dirty="0"/>
          </a:p>
          <a:p>
            <a:pPr marL="228600" lvl="0" indent="-228600" algn="l" rtl="0">
              <a:lnSpc>
                <a:spcPct val="100000"/>
              </a:lnSpc>
              <a:spcBef>
                <a:spcPts val="0"/>
              </a:spcBef>
              <a:spcAft>
                <a:spcPts val="0"/>
              </a:spcAft>
              <a:buClr>
                <a:schemeClr val="dk1"/>
              </a:buClr>
              <a:buSzPct val="100000"/>
              <a:buChar char="•"/>
            </a:pPr>
            <a:r>
              <a:rPr lang="de-DE" sz="1400" dirty="0"/>
              <a:t>4.2.3 Beckenfraktur </a:t>
            </a:r>
            <a:r>
              <a:rPr lang="de-DE" sz="1400" b="1" i="0" dirty="0">
                <a:solidFill>
                  <a:srgbClr val="385C6B"/>
                </a:solidFill>
                <a:latin typeface="Abadi" panose="020B0604020104020204" pitchFamily="34" charset="0"/>
                <a:ea typeface="Fira Mono"/>
                <a:cs typeface="Fira Mono"/>
                <a:sym typeface="Fira Mono"/>
              </a:rPr>
              <a:t>T91.2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4.2.4 Unterarmfraktur </a:t>
            </a:r>
            <a:r>
              <a:rPr lang="de-DE" sz="1400" b="1" i="0" dirty="0">
                <a:solidFill>
                  <a:srgbClr val="385C6B"/>
                </a:solidFill>
                <a:latin typeface="Abadi" panose="020B0604020104020204" pitchFamily="34" charset="0"/>
                <a:ea typeface="Fira Mono"/>
                <a:cs typeface="Fira Mono"/>
                <a:sym typeface="Fira Mono"/>
              </a:rPr>
              <a:t>T92.1 </a:t>
            </a:r>
            <a:r>
              <a:rPr lang="de-DE" sz="1400" b="0" i="0" dirty="0">
                <a:solidFill>
                  <a:srgbClr val="385C6B"/>
                </a:solidFill>
                <a:latin typeface="Abadi" panose="020F0502020204030204" pitchFamily="34" charset="0"/>
                <a:ea typeface="Fira Sans"/>
                <a:cs typeface="Fira Sans"/>
                <a:sym typeface="Fira Sans"/>
              </a:rPr>
              <a:t>Folgen einer Fraktur des Armes</a:t>
            </a:r>
            <a:endParaRPr sz="1400" dirty="0"/>
          </a:p>
          <a:p>
            <a:pPr marL="228600" lvl="0" indent="-228600" algn="l" rtl="0">
              <a:lnSpc>
                <a:spcPct val="100000"/>
              </a:lnSpc>
              <a:spcBef>
                <a:spcPts val="0"/>
              </a:spcBef>
              <a:spcAft>
                <a:spcPts val="0"/>
              </a:spcAft>
              <a:buClr>
                <a:schemeClr val="dk1"/>
              </a:buClr>
              <a:buSzPct val="100000"/>
              <a:buChar char="•"/>
            </a:pPr>
            <a:r>
              <a:rPr lang="de-DE" sz="1400" dirty="0"/>
              <a:t>4.2.5 Weder Hüft- noch Wirbelfraktur </a:t>
            </a:r>
            <a:r>
              <a:rPr lang="de-DE" sz="1400" b="1" i="0" dirty="0">
                <a:solidFill>
                  <a:srgbClr val="385C6B"/>
                </a:solidFill>
                <a:latin typeface="Abadi" panose="020B0604020104020204" pitchFamily="34" charset="0"/>
                <a:ea typeface="Fira Mono"/>
                <a:cs typeface="Fira Mono"/>
                <a:sym typeface="Fira Mono"/>
              </a:rPr>
              <a:t>T94.1 </a:t>
            </a:r>
            <a:r>
              <a:rPr lang="de-DE" sz="1400" b="0" i="0" dirty="0">
                <a:solidFill>
                  <a:srgbClr val="385C6B"/>
                </a:solidFill>
                <a:latin typeface="Abadi" panose="020F0502020204030204" pitchFamily="34" charset="0"/>
                <a:ea typeface="Fira Sans"/>
                <a:cs typeface="Fira Sans"/>
                <a:sym typeface="Fira Sans"/>
              </a:rPr>
              <a:t>Folgen von Verletzungen nicht näher bezeichneter Körperregionen</a:t>
            </a:r>
            <a:endParaRPr sz="1400" dirty="0"/>
          </a:p>
          <a:p>
            <a:pPr marL="228600" lvl="0" indent="-228600" algn="l" rtl="0">
              <a:lnSpc>
                <a:spcPct val="100000"/>
              </a:lnSpc>
              <a:spcBef>
                <a:spcPts val="0"/>
              </a:spcBef>
              <a:spcAft>
                <a:spcPts val="0"/>
              </a:spcAft>
              <a:buClr>
                <a:schemeClr val="dk1"/>
              </a:buClr>
              <a:buSzPct val="100000"/>
              <a:buChar char="•"/>
            </a:pPr>
            <a:r>
              <a:rPr lang="de-DE" sz="1400" dirty="0"/>
              <a:t>4.3. Endokrinologie</a:t>
            </a:r>
            <a:endParaRPr sz="1400" dirty="0"/>
          </a:p>
          <a:p>
            <a:pPr marL="228600" lvl="0" indent="-228600" algn="l" rtl="0">
              <a:lnSpc>
                <a:spcPct val="100000"/>
              </a:lnSpc>
              <a:spcBef>
                <a:spcPts val="0"/>
              </a:spcBef>
              <a:spcAft>
                <a:spcPts val="0"/>
              </a:spcAft>
              <a:buClr>
                <a:schemeClr val="dk1"/>
              </a:buClr>
              <a:buSzPct val="100000"/>
              <a:buChar char="•"/>
            </a:pPr>
            <a:r>
              <a:rPr lang="de-DE" sz="1400" dirty="0"/>
              <a:t>4.3.1 Diabetes mellitus Typ 1 </a:t>
            </a:r>
            <a:r>
              <a:rPr lang="de-DE" sz="1400" b="1" i="0" dirty="0">
                <a:solidFill>
                  <a:srgbClr val="385C6B"/>
                </a:solidFill>
                <a:latin typeface="Abadi" panose="020B0604020104020204" pitchFamily="34" charset="0"/>
                <a:ea typeface="Fira Mono"/>
                <a:cs typeface="Fira Mono"/>
                <a:sym typeface="Fira Mono"/>
              </a:rPr>
              <a:t>E10.90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4.3.2 Diabetes mellitus Typ 2 </a:t>
            </a:r>
            <a:r>
              <a:rPr lang="de-DE" sz="1400" b="1" i="0" dirty="0">
                <a:solidFill>
                  <a:srgbClr val="385C6B"/>
                </a:solidFill>
                <a:latin typeface="Abadi" panose="020B0604020104020204" pitchFamily="34" charset="0"/>
                <a:ea typeface="Fira Mono"/>
                <a:cs typeface="Fira Mono"/>
                <a:sym typeface="Fira Mono"/>
              </a:rPr>
              <a:t>E11.90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4.3.3 Primärer Hyperparathyreoidismus </a:t>
            </a:r>
            <a:r>
              <a:rPr lang="de-DE" sz="1400" b="1" i="0" dirty="0">
                <a:solidFill>
                  <a:srgbClr val="385C6B"/>
                </a:solidFill>
                <a:latin typeface="Abadi" panose="020B0604020104020204" pitchFamily="34" charset="0"/>
                <a:ea typeface="Fira Mono"/>
                <a:cs typeface="Fira Mono"/>
                <a:sym typeface="Fira Mono"/>
              </a:rPr>
              <a:t>E21.0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4.3.4 Cushing-Syndrom und subklinischer </a:t>
            </a:r>
            <a:r>
              <a:rPr lang="de-DE" sz="1400" dirty="0" err="1"/>
              <a:t>Hyperkortisolismus</a:t>
            </a:r>
            <a:r>
              <a:rPr lang="de-DE" sz="1400" dirty="0"/>
              <a:t> </a:t>
            </a:r>
            <a:r>
              <a:rPr lang="de-DE" sz="1400" b="1" i="0" dirty="0">
                <a:solidFill>
                  <a:srgbClr val="385C6B"/>
                </a:solidFill>
                <a:latin typeface="Abadi" panose="020B0604020104020204" pitchFamily="34" charset="0"/>
                <a:ea typeface="Fira Mono"/>
                <a:cs typeface="Fira Mono"/>
                <a:sym typeface="Fira Mono"/>
              </a:rPr>
              <a:t>E24.9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4.3.5 Wachstumshormonmangel bei </a:t>
            </a:r>
            <a:r>
              <a:rPr lang="de-DE" sz="1400" dirty="0" err="1"/>
              <a:t>Hypophyseninsuffizienz</a:t>
            </a:r>
            <a:r>
              <a:rPr lang="de-DE" sz="1400" dirty="0"/>
              <a:t> </a:t>
            </a:r>
            <a:r>
              <a:rPr lang="de-DE" sz="1400" b="1" i="0" dirty="0">
                <a:solidFill>
                  <a:srgbClr val="385C6B"/>
                </a:solidFill>
                <a:latin typeface="Abadi" panose="020B0604020104020204" pitchFamily="34" charset="0"/>
                <a:ea typeface="Fira Mono"/>
                <a:cs typeface="Fira Mono"/>
                <a:sym typeface="Fira Mono"/>
              </a:rPr>
              <a:t>E23.0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4.3.6 Männlicher Hypogonadismus, </a:t>
            </a:r>
            <a:r>
              <a:rPr lang="de-DE" sz="1400" dirty="0" err="1"/>
              <a:t>hormonablative</a:t>
            </a:r>
            <a:r>
              <a:rPr lang="de-DE" sz="1400" dirty="0"/>
              <a:t> Therapie beim Mann </a:t>
            </a:r>
            <a:r>
              <a:rPr lang="de-DE" sz="1400" b="1" i="0" dirty="0">
                <a:solidFill>
                  <a:srgbClr val="385C6B"/>
                </a:solidFill>
                <a:latin typeface="Abadi" panose="020B0604020104020204" pitchFamily="34" charset="0"/>
                <a:ea typeface="Fira Mono"/>
                <a:cs typeface="Fira Mono"/>
                <a:sym typeface="Fira Mono"/>
              </a:rPr>
              <a:t>E29.1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4.3.7 Subklinische und manifeste Hyperthyreose </a:t>
            </a:r>
            <a:r>
              <a:rPr lang="de-DE" sz="1400" b="1" i="0" dirty="0">
                <a:solidFill>
                  <a:srgbClr val="385C6B"/>
                </a:solidFill>
                <a:latin typeface="Abadi" panose="020B0604020104020204" pitchFamily="34" charset="0"/>
                <a:ea typeface="Fira Mono"/>
                <a:cs typeface="Fira Mono"/>
                <a:sym typeface="Fira Mono"/>
              </a:rPr>
              <a:t>E05.9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4.4 Risikofaktoren aus der Rheumatologie</a:t>
            </a:r>
            <a:endParaRPr sz="1400" dirty="0"/>
          </a:p>
          <a:p>
            <a:pPr marL="228600" lvl="0" indent="-228600" algn="l" rtl="0">
              <a:lnSpc>
                <a:spcPct val="100000"/>
              </a:lnSpc>
              <a:spcBef>
                <a:spcPts val="0"/>
              </a:spcBef>
              <a:spcAft>
                <a:spcPts val="0"/>
              </a:spcAft>
              <a:buClr>
                <a:schemeClr val="dk1"/>
              </a:buClr>
              <a:buSzPct val="100000"/>
              <a:buChar char="•"/>
            </a:pPr>
            <a:r>
              <a:rPr lang="de-DE" sz="1400" dirty="0"/>
              <a:t>4.4.1 Spondylitis ankylosans </a:t>
            </a:r>
            <a:r>
              <a:rPr lang="de-DE" sz="1400" b="1" i="0" dirty="0">
                <a:solidFill>
                  <a:srgbClr val="385C6B"/>
                </a:solidFill>
                <a:latin typeface="Abadi" panose="020B0604020104020204" pitchFamily="34" charset="0"/>
                <a:ea typeface="Fira Mono"/>
                <a:cs typeface="Fira Mono"/>
                <a:sym typeface="Fira Mono"/>
              </a:rPr>
              <a:t>M45.00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4.4.2 Zöliakie </a:t>
            </a:r>
            <a:r>
              <a:rPr lang="de-DE" sz="1400" b="1" i="0" dirty="0">
                <a:solidFill>
                  <a:srgbClr val="385C6B"/>
                </a:solidFill>
                <a:latin typeface="Abadi" panose="020B0604020104020204" pitchFamily="34" charset="0"/>
                <a:ea typeface="Fira Mono"/>
                <a:cs typeface="Fira Mono"/>
                <a:sym typeface="Fira Mono"/>
              </a:rPr>
              <a:t>K90.0 </a:t>
            </a:r>
            <a:r>
              <a:rPr lang="de-DE" sz="1400" b="0" i="0" dirty="0">
                <a:solidFill>
                  <a:srgbClr val="385C6B"/>
                </a:solidFill>
                <a:latin typeface="Abadi" panose="020F0502020204030204" pitchFamily="34" charset="0"/>
                <a:ea typeface="Fira Sans"/>
                <a:cs typeface="Fira Sans"/>
                <a:sym typeface="Fira Sans"/>
              </a:rPr>
              <a:t> </a:t>
            </a:r>
            <a:endParaRPr sz="1400" dirty="0"/>
          </a:p>
          <a:p>
            <a:pPr marL="228600" lvl="0" indent="-228600" algn="l" rtl="0">
              <a:lnSpc>
                <a:spcPct val="100000"/>
              </a:lnSpc>
              <a:spcBef>
                <a:spcPts val="0"/>
              </a:spcBef>
              <a:spcAft>
                <a:spcPts val="0"/>
              </a:spcAft>
              <a:buClr>
                <a:schemeClr val="dk1"/>
              </a:buClr>
              <a:buSzPct val="100000"/>
              <a:buChar char="•"/>
            </a:pPr>
            <a:r>
              <a:rPr lang="de-DE" sz="1400" dirty="0"/>
              <a:t>4.4.3 Chronisch entzündliche Darmerkrankungen: Morbus Crohn </a:t>
            </a:r>
            <a:r>
              <a:rPr lang="de-DE" sz="1400" b="1" i="0" dirty="0">
                <a:solidFill>
                  <a:srgbClr val="385C6B"/>
                </a:solidFill>
                <a:latin typeface="Abadi" panose="020B0604020104020204" pitchFamily="34" charset="0"/>
                <a:ea typeface="Fira Mono"/>
                <a:cs typeface="Fira Mono"/>
                <a:sym typeface="Fira Mono"/>
              </a:rPr>
              <a:t>K50.9 </a:t>
            </a:r>
            <a:r>
              <a:rPr lang="de-DE" sz="1400" dirty="0"/>
              <a:t>und Colitis ulcerosa </a:t>
            </a:r>
            <a:r>
              <a:rPr lang="de-DE" sz="1400" b="1" i="0" dirty="0">
                <a:solidFill>
                  <a:srgbClr val="385C6B"/>
                </a:solidFill>
                <a:latin typeface="Abadi" panose="020B0604020104020204" pitchFamily="34" charset="0"/>
                <a:ea typeface="Fira Mono"/>
                <a:cs typeface="Fira Mono"/>
                <a:sym typeface="Fira Mono"/>
              </a:rPr>
              <a:t>K51.9</a:t>
            </a:r>
            <a:endParaRPr sz="1400" b="0" i="0" dirty="0">
              <a:solidFill>
                <a:srgbClr val="385C6B"/>
              </a:solidFill>
              <a:latin typeface="Abadi" panose="020F0502020204030204" pitchFamily="34" charset="0"/>
              <a:ea typeface="Fira Sans"/>
              <a:cs typeface="Fira Sans"/>
              <a:sym typeface="Fira Sans"/>
            </a:endParaRPr>
          </a:p>
          <a:p>
            <a:pPr marL="228600" lvl="0" indent="-228600" algn="l" rtl="0">
              <a:lnSpc>
                <a:spcPct val="100000"/>
              </a:lnSpc>
              <a:spcBef>
                <a:spcPts val="0"/>
              </a:spcBef>
              <a:spcAft>
                <a:spcPts val="0"/>
              </a:spcAft>
              <a:buClr>
                <a:schemeClr val="dk1"/>
              </a:buClr>
              <a:buSzPct val="100000"/>
              <a:buChar char="•"/>
            </a:pPr>
            <a:r>
              <a:rPr lang="de-DE" sz="1400" dirty="0"/>
              <a:t>4.4.4 Systemischer Lupus Erythematodes </a:t>
            </a:r>
            <a:r>
              <a:rPr lang="de-DE" sz="1400" b="1" i="0" dirty="0">
                <a:solidFill>
                  <a:srgbClr val="385C6B"/>
                </a:solidFill>
                <a:latin typeface="Abadi" panose="020B0604020104020204" pitchFamily="34" charset="0"/>
                <a:ea typeface="Fira Mono"/>
                <a:cs typeface="Fira Mono"/>
                <a:sym typeface="Fira Mono"/>
              </a:rPr>
              <a:t>M32.9</a:t>
            </a:r>
            <a:endParaRPr sz="1400" dirty="0"/>
          </a:p>
          <a:p>
            <a:pPr marL="228600" lvl="0" indent="-228600" algn="l" rtl="0">
              <a:lnSpc>
                <a:spcPct val="100000"/>
              </a:lnSpc>
              <a:spcBef>
                <a:spcPts val="0"/>
              </a:spcBef>
              <a:spcAft>
                <a:spcPts val="0"/>
              </a:spcAft>
              <a:buClr>
                <a:schemeClr val="dk1"/>
              </a:buClr>
              <a:buSzPct val="100000"/>
              <a:buChar char="•"/>
            </a:pPr>
            <a:r>
              <a:rPr lang="de-DE" sz="1400" dirty="0"/>
              <a:t>4.4.5 Rheumatoide Arthritis </a:t>
            </a:r>
            <a:r>
              <a:rPr lang="de-DE" sz="1400" b="1" i="0" dirty="0">
                <a:solidFill>
                  <a:srgbClr val="385C6B"/>
                </a:solidFill>
                <a:latin typeface="Abadi" panose="020B0604020104020204" pitchFamily="34" charset="0"/>
                <a:ea typeface="Fira Mono"/>
                <a:cs typeface="Fira Mono"/>
                <a:sym typeface="Fira Mono"/>
              </a:rPr>
              <a:t>M06.99</a:t>
            </a:r>
            <a:endParaRPr sz="1400" dirty="0"/>
          </a:p>
          <a:p>
            <a:pPr marL="228600" lvl="0" indent="-117475" algn="l" rtl="0">
              <a:lnSpc>
                <a:spcPct val="90000"/>
              </a:lnSpc>
              <a:spcBef>
                <a:spcPts val="1000"/>
              </a:spcBef>
              <a:spcAft>
                <a:spcPts val="0"/>
              </a:spcAft>
              <a:buClr>
                <a:schemeClr val="dk1"/>
              </a:buClr>
              <a:buSzPct val="100000"/>
              <a:buNone/>
            </a:pPr>
            <a:endParaRPr sz="1400" dirty="0"/>
          </a:p>
        </p:txBody>
      </p:sp>
      <p:sp>
        <p:nvSpPr>
          <p:cNvPr id="187" name="Google Shape;187;p16"/>
          <p:cNvSpPr txBox="1"/>
          <p:nvPr/>
        </p:nvSpPr>
        <p:spPr>
          <a:xfrm>
            <a:off x="7533313" y="5853818"/>
            <a:ext cx="480714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a:ea typeface="Calibri"/>
                <a:cs typeface="Calibri"/>
                <a:sym typeface="Calibri"/>
              </a:rPr>
              <a:t>DVO Leitlinie Osteoporose 2023 und https://icd.kbv.de/icdbrowser/main.xhtml</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7"/>
          <p:cNvSpPr txBox="1">
            <a:spLocks noGrp="1"/>
          </p:cNvSpPr>
          <p:nvPr>
            <p:ph type="body" idx="1"/>
          </p:nvPr>
        </p:nvSpPr>
        <p:spPr>
          <a:xfrm>
            <a:off x="838200" y="1031443"/>
            <a:ext cx="10515600" cy="514552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ts val="2800"/>
              <a:buChar char="•"/>
            </a:pPr>
            <a:r>
              <a:rPr lang="de-DE" dirty="0"/>
              <a:t>4.5 Risikofaktoren Neurologie/ Geriatrie</a:t>
            </a:r>
            <a:endParaRPr dirty="0"/>
          </a:p>
          <a:p>
            <a:pPr marL="228600" lvl="0" indent="-228600" algn="l" rtl="0">
              <a:lnSpc>
                <a:spcPct val="90000"/>
              </a:lnSpc>
              <a:spcBef>
                <a:spcPts val="1000"/>
              </a:spcBef>
              <a:spcAft>
                <a:spcPts val="0"/>
              </a:spcAft>
              <a:buClr>
                <a:schemeClr val="dk1"/>
              </a:buClr>
              <a:buSzPts val="2800"/>
              <a:buChar char="•"/>
            </a:pPr>
            <a:r>
              <a:rPr lang="de-DE" dirty="0"/>
              <a:t>4.5.1 Schlaganfall </a:t>
            </a:r>
            <a:r>
              <a:rPr lang="de-DE" b="1" i="0" dirty="0">
                <a:solidFill>
                  <a:srgbClr val="385C6B"/>
                </a:solidFill>
                <a:latin typeface="Abadi" panose="020B0604020104020204" pitchFamily="34" charset="0"/>
                <a:ea typeface="Fira Mono"/>
                <a:cs typeface="Fira Mono"/>
                <a:sym typeface="Fira Mono"/>
              </a:rPr>
              <a:t>I64</a:t>
            </a:r>
            <a:endParaRPr dirty="0"/>
          </a:p>
          <a:p>
            <a:pPr marL="228600" lvl="0" indent="-228600" algn="l" rtl="0">
              <a:lnSpc>
                <a:spcPct val="90000"/>
              </a:lnSpc>
              <a:spcBef>
                <a:spcPts val="1000"/>
              </a:spcBef>
              <a:spcAft>
                <a:spcPts val="0"/>
              </a:spcAft>
              <a:buClr>
                <a:schemeClr val="dk1"/>
              </a:buClr>
              <a:buSzPts val="2800"/>
              <a:buChar char="•"/>
            </a:pPr>
            <a:r>
              <a:rPr lang="de-DE" dirty="0"/>
              <a:t>4.5.2 Multiple Sklerose </a:t>
            </a:r>
            <a:r>
              <a:rPr lang="de-DE" b="1" i="0" dirty="0">
                <a:solidFill>
                  <a:srgbClr val="385C6B"/>
                </a:solidFill>
                <a:latin typeface="Abadi" panose="020B0604020104020204" pitchFamily="34" charset="0"/>
                <a:ea typeface="Fira Mono"/>
                <a:cs typeface="Fira Mono"/>
                <a:sym typeface="Fira Mono"/>
              </a:rPr>
              <a:t>G35.9</a:t>
            </a:r>
            <a:endParaRPr dirty="0"/>
          </a:p>
          <a:p>
            <a:pPr marL="228600" lvl="0" indent="-228600" algn="l" rtl="0">
              <a:lnSpc>
                <a:spcPct val="90000"/>
              </a:lnSpc>
              <a:spcBef>
                <a:spcPts val="1000"/>
              </a:spcBef>
              <a:spcAft>
                <a:spcPts val="0"/>
              </a:spcAft>
              <a:buClr>
                <a:schemeClr val="dk1"/>
              </a:buClr>
              <a:buSzPts val="2800"/>
              <a:buChar char="•"/>
            </a:pPr>
            <a:r>
              <a:rPr lang="de-DE" dirty="0"/>
              <a:t>4.5.3 Morbus Parkinson </a:t>
            </a:r>
            <a:r>
              <a:rPr lang="de-DE" b="1" i="0" dirty="0">
                <a:solidFill>
                  <a:srgbClr val="385C6B"/>
                </a:solidFill>
                <a:latin typeface="Abadi" panose="020B0604020104020204" pitchFamily="34" charset="0"/>
                <a:ea typeface="Fira Mono"/>
                <a:cs typeface="Fira Mono"/>
                <a:sym typeface="Fira Mono"/>
              </a:rPr>
              <a:t>G20.90</a:t>
            </a:r>
            <a:endParaRPr dirty="0"/>
          </a:p>
          <a:p>
            <a:pPr marL="228600" lvl="0" indent="-228600" algn="l" rtl="0">
              <a:lnSpc>
                <a:spcPct val="90000"/>
              </a:lnSpc>
              <a:spcBef>
                <a:spcPts val="1000"/>
              </a:spcBef>
              <a:spcAft>
                <a:spcPts val="0"/>
              </a:spcAft>
              <a:buClr>
                <a:schemeClr val="dk1"/>
              </a:buClr>
              <a:buSzPts val="2800"/>
              <a:buChar char="•"/>
            </a:pPr>
            <a:r>
              <a:rPr lang="de-DE" dirty="0"/>
              <a:t>4.5.4 Antiepileptika bei Epilepsie </a:t>
            </a:r>
            <a:r>
              <a:rPr lang="de-DE" b="1" i="0" dirty="0">
                <a:solidFill>
                  <a:srgbClr val="385C6B"/>
                </a:solidFill>
                <a:latin typeface="Abadi" panose="020B0604020104020204" pitchFamily="34" charset="0"/>
                <a:ea typeface="Fira Mono"/>
                <a:cs typeface="Fira Mono"/>
                <a:sym typeface="Fira Mono"/>
              </a:rPr>
              <a:t>G40.9</a:t>
            </a:r>
            <a:endParaRPr dirty="0"/>
          </a:p>
          <a:p>
            <a:pPr marL="228600" lvl="0" indent="-228600" algn="l" rtl="0">
              <a:lnSpc>
                <a:spcPct val="90000"/>
              </a:lnSpc>
              <a:spcBef>
                <a:spcPts val="1000"/>
              </a:spcBef>
              <a:spcAft>
                <a:spcPts val="0"/>
              </a:spcAft>
              <a:buClr>
                <a:schemeClr val="dk1"/>
              </a:buClr>
              <a:buSzPts val="2800"/>
              <a:buChar char="•"/>
            </a:pPr>
            <a:r>
              <a:rPr lang="de-DE" dirty="0"/>
              <a:t>4.5.5 Alzheimer </a:t>
            </a:r>
            <a:r>
              <a:rPr lang="de-DE" b="1" i="0" dirty="0">
                <a:solidFill>
                  <a:srgbClr val="385C6B"/>
                </a:solidFill>
                <a:latin typeface="Abadi" panose="020B0604020104020204" pitchFamily="34" charset="0"/>
                <a:ea typeface="Fira Mono"/>
                <a:cs typeface="Fira Mono"/>
                <a:sym typeface="Fira Mono"/>
              </a:rPr>
              <a:t>G30.9 </a:t>
            </a:r>
            <a:r>
              <a:rPr lang="de-DE" dirty="0"/>
              <a:t>- /Demenz-Erkrankung </a:t>
            </a:r>
            <a:r>
              <a:rPr lang="de-DE" b="1" i="0" dirty="0">
                <a:solidFill>
                  <a:srgbClr val="385C6B"/>
                </a:solidFill>
                <a:latin typeface="Abadi" panose="020B0604020104020204" pitchFamily="34" charset="0"/>
                <a:ea typeface="Fira Mono"/>
                <a:cs typeface="Fira Mono"/>
                <a:sym typeface="Fira Mono"/>
              </a:rPr>
              <a:t>F03</a:t>
            </a:r>
            <a:endParaRPr dirty="0"/>
          </a:p>
          <a:p>
            <a:pPr marL="228600" lvl="0" indent="-228600" algn="l" rtl="0">
              <a:lnSpc>
                <a:spcPct val="90000"/>
              </a:lnSpc>
              <a:spcBef>
                <a:spcPts val="1000"/>
              </a:spcBef>
              <a:spcAft>
                <a:spcPts val="0"/>
              </a:spcAft>
              <a:buClr>
                <a:schemeClr val="dk1"/>
              </a:buClr>
              <a:buSzPts val="2800"/>
              <a:buChar char="•"/>
            </a:pPr>
            <a:r>
              <a:rPr lang="de-DE" dirty="0"/>
              <a:t>4.5.6 Antidepressiva/ Depression </a:t>
            </a:r>
            <a:r>
              <a:rPr lang="de-DE" b="1" i="0" dirty="0">
                <a:solidFill>
                  <a:srgbClr val="385C6B"/>
                </a:solidFill>
                <a:latin typeface="Abadi" panose="020B0604020104020204" pitchFamily="34" charset="0"/>
                <a:ea typeface="Fira Mono"/>
                <a:cs typeface="Fira Mono"/>
                <a:sym typeface="Fira Mono"/>
              </a:rPr>
              <a:t>F32.9</a:t>
            </a:r>
            <a:endParaRPr dirty="0"/>
          </a:p>
          <a:p>
            <a:pPr marL="228600" lvl="0" indent="-228600" algn="l" rtl="0">
              <a:lnSpc>
                <a:spcPct val="90000"/>
              </a:lnSpc>
              <a:spcBef>
                <a:spcPts val="1000"/>
              </a:spcBef>
              <a:spcAft>
                <a:spcPts val="0"/>
              </a:spcAft>
              <a:buClr>
                <a:schemeClr val="dk1"/>
              </a:buClr>
              <a:buSzPts val="2800"/>
              <a:buChar char="•"/>
            </a:pPr>
            <a:r>
              <a:rPr lang="de-DE" dirty="0"/>
              <a:t>4.5.7 Schizophrenie </a:t>
            </a:r>
            <a:r>
              <a:rPr lang="de-DE" b="1" i="0" dirty="0">
                <a:solidFill>
                  <a:srgbClr val="385C6B"/>
                </a:solidFill>
                <a:latin typeface="Abadi" panose="020B0604020104020204" pitchFamily="34" charset="0"/>
                <a:ea typeface="Fira Mono"/>
                <a:cs typeface="Fira Mono"/>
                <a:sym typeface="Fira Mono"/>
              </a:rPr>
              <a:t>F20.9</a:t>
            </a:r>
            <a:endParaRPr dirty="0"/>
          </a:p>
          <a:p>
            <a:pPr marL="228600" lvl="0" indent="-228600" algn="l" rtl="0">
              <a:lnSpc>
                <a:spcPct val="90000"/>
              </a:lnSpc>
              <a:spcBef>
                <a:spcPts val="1000"/>
              </a:spcBef>
              <a:spcAft>
                <a:spcPts val="0"/>
              </a:spcAft>
              <a:buClr>
                <a:schemeClr val="dk1"/>
              </a:buClr>
              <a:buSzPts val="2800"/>
              <a:buChar char="•"/>
            </a:pPr>
            <a:r>
              <a:rPr lang="de-DE" dirty="0"/>
              <a:t>4.5.8 Chron. Hyponatriämie </a:t>
            </a:r>
            <a:r>
              <a:rPr lang="de-DE" b="1" i="0" dirty="0">
                <a:solidFill>
                  <a:srgbClr val="385C6B"/>
                </a:solidFill>
                <a:latin typeface="Abadi" panose="020B0604020104020204" pitchFamily="34" charset="0"/>
                <a:ea typeface="Fira Mono"/>
                <a:cs typeface="Fira Mono"/>
                <a:sym typeface="Fira Mono"/>
              </a:rPr>
              <a:t>E87.1</a:t>
            </a:r>
            <a:endParaRPr dirty="0"/>
          </a:p>
          <a:p>
            <a:pPr marL="228600" lvl="0" indent="-228600" algn="l" rtl="0">
              <a:lnSpc>
                <a:spcPct val="90000"/>
              </a:lnSpc>
              <a:spcBef>
                <a:spcPts val="1000"/>
              </a:spcBef>
              <a:spcAft>
                <a:spcPts val="0"/>
              </a:spcAft>
              <a:buClr>
                <a:schemeClr val="dk1"/>
              </a:buClr>
              <a:buSzPts val="2800"/>
              <a:buChar char="•"/>
            </a:pPr>
            <a:r>
              <a:rPr lang="de-DE" dirty="0"/>
              <a:t>4.5.9 Sturz </a:t>
            </a:r>
            <a:r>
              <a:rPr lang="de-DE" b="1" dirty="0">
                <a:solidFill>
                  <a:srgbClr val="385C6B"/>
                </a:solidFill>
                <a:latin typeface="Abadi" panose="020B0604020104020204" pitchFamily="34" charset="0"/>
                <a:ea typeface="Fira Mono"/>
                <a:cs typeface="Fira Mono"/>
                <a:sym typeface="Fira Mono"/>
              </a:rPr>
              <a:t>R29.6</a:t>
            </a:r>
            <a:endParaRPr dirty="0"/>
          </a:p>
          <a:p>
            <a:pPr marL="228600" lvl="0" indent="-228600" algn="l" rtl="0">
              <a:lnSpc>
                <a:spcPct val="90000"/>
              </a:lnSpc>
              <a:spcBef>
                <a:spcPts val="1000"/>
              </a:spcBef>
              <a:spcAft>
                <a:spcPts val="0"/>
              </a:spcAft>
              <a:buClr>
                <a:schemeClr val="dk1"/>
              </a:buClr>
              <a:buSzPts val="2800"/>
              <a:buChar char="•"/>
            </a:pPr>
            <a:r>
              <a:rPr lang="de-DE" dirty="0"/>
              <a:t>4.5.10 Immobilität (angewiesen auf Gehhilfe) </a:t>
            </a:r>
            <a:r>
              <a:rPr lang="de-DE" b="1" i="0" dirty="0">
                <a:solidFill>
                  <a:srgbClr val="385C6B"/>
                </a:solidFill>
                <a:latin typeface="Abadi" panose="020B0604020104020204" pitchFamily="34" charset="0"/>
                <a:ea typeface="Fira Mono"/>
                <a:cs typeface="Fira Mono"/>
                <a:sym typeface="Fira Mono"/>
              </a:rPr>
              <a:t>R26.3</a:t>
            </a:r>
            <a:endParaRPr dirty="0"/>
          </a:p>
          <a:p>
            <a:pPr marL="228600" lvl="0" indent="-228600" algn="l" rtl="0">
              <a:lnSpc>
                <a:spcPct val="90000"/>
              </a:lnSpc>
              <a:spcBef>
                <a:spcPts val="1000"/>
              </a:spcBef>
              <a:spcAft>
                <a:spcPts val="0"/>
              </a:spcAft>
              <a:buClr>
                <a:schemeClr val="dk1"/>
              </a:buClr>
              <a:buSzPts val="2800"/>
              <a:buChar char="•"/>
            </a:pPr>
            <a:r>
              <a:rPr lang="de-DE" dirty="0"/>
              <a:t>4.5.11 </a:t>
            </a:r>
            <a:r>
              <a:rPr lang="de-DE" dirty="0" err="1"/>
              <a:t>Frailty</a:t>
            </a:r>
            <a:r>
              <a:rPr lang="de-DE" dirty="0"/>
              <a:t> Syndrom (Gebrechlichkeit) </a:t>
            </a:r>
            <a:r>
              <a:rPr lang="de-DE" b="1" i="0" dirty="0">
                <a:solidFill>
                  <a:srgbClr val="385C6B"/>
                </a:solidFill>
                <a:latin typeface="Abadi" panose="020B0604020104020204" pitchFamily="34" charset="0"/>
                <a:ea typeface="Fira Mono"/>
                <a:cs typeface="Fira Mono"/>
                <a:sym typeface="Fira Mono"/>
              </a:rPr>
              <a:t>R54</a:t>
            </a:r>
            <a:endParaRPr dirty="0"/>
          </a:p>
          <a:p>
            <a:pPr marL="228600" lvl="0" indent="-228600" algn="l" rtl="0">
              <a:lnSpc>
                <a:spcPct val="90000"/>
              </a:lnSpc>
              <a:spcBef>
                <a:spcPts val="1000"/>
              </a:spcBef>
              <a:spcAft>
                <a:spcPts val="0"/>
              </a:spcAft>
              <a:buClr>
                <a:schemeClr val="dk1"/>
              </a:buClr>
              <a:buSzPts val="2800"/>
              <a:buChar char="•"/>
            </a:pPr>
            <a:r>
              <a:rPr lang="de-DE" dirty="0"/>
              <a:t>4.5.12 </a:t>
            </a:r>
            <a:r>
              <a:rPr lang="de-DE" dirty="0" err="1"/>
              <a:t>Timed</a:t>
            </a:r>
            <a:r>
              <a:rPr lang="de-DE" dirty="0"/>
              <a:t> </a:t>
            </a:r>
            <a:r>
              <a:rPr lang="de-DE" dirty="0" err="1"/>
              <a:t>up</a:t>
            </a:r>
            <a:r>
              <a:rPr lang="de-DE" dirty="0"/>
              <a:t> and </a:t>
            </a:r>
            <a:r>
              <a:rPr lang="de-DE" dirty="0" err="1"/>
              <a:t>go</a:t>
            </a:r>
            <a:r>
              <a:rPr lang="de-DE" dirty="0"/>
              <a:t> Test </a:t>
            </a:r>
            <a:r>
              <a:rPr lang="de-DE" b="1" i="0" dirty="0">
                <a:solidFill>
                  <a:srgbClr val="385C6B"/>
                </a:solidFill>
                <a:latin typeface="Abadi" panose="020B0604020104020204" pitchFamily="34" charset="0"/>
                <a:ea typeface="Fira Mono"/>
                <a:cs typeface="Fira Mono"/>
                <a:sym typeface="Fira Mono"/>
              </a:rPr>
              <a:t>R27.0</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93" name="Google Shape;193;p17"/>
          <p:cNvSpPr txBox="1">
            <a:spLocks noGrp="1"/>
          </p:cNvSpPr>
          <p:nvPr>
            <p:ph type="title"/>
          </p:nvPr>
        </p:nvSpPr>
        <p:spPr>
          <a:xfrm>
            <a:off x="838200" y="365125"/>
            <a:ext cx="10515600" cy="58585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de-DE" sz="3200"/>
              <a:t>4. Klinische Einzelrisikofaktoren für Osteoporotische Frakturen (2)</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8"/>
          <p:cNvSpPr txBox="1">
            <a:spLocks noGrp="1"/>
          </p:cNvSpPr>
          <p:nvPr>
            <p:ph type="body" idx="1"/>
          </p:nvPr>
        </p:nvSpPr>
        <p:spPr>
          <a:xfrm>
            <a:off x="838200" y="1126541"/>
            <a:ext cx="10515600" cy="5050422"/>
          </a:xfrm>
          <a:prstGeom prst="rect">
            <a:avLst/>
          </a:prstGeom>
          <a:noFill/>
          <a:ln>
            <a:noFill/>
          </a:ln>
        </p:spPr>
        <p:txBody>
          <a:bodyPr spcFirstLastPara="1" wrap="square" lIns="91425" tIns="45700" rIns="91425" bIns="45700" anchor="t" anchorCtr="0">
            <a:normAutofit fontScale="55000" lnSpcReduction="20000"/>
          </a:bodyPr>
          <a:lstStyle/>
          <a:p>
            <a:pPr marL="228600" lvl="0" indent="-228600" algn="l" rtl="0">
              <a:lnSpc>
                <a:spcPct val="90000"/>
              </a:lnSpc>
              <a:spcBef>
                <a:spcPts val="0"/>
              </a:spcBef>
              <a:spcAft>
                <a:spcPts val="0"/>
              </a:spcAft>
              <a:buClr>
                <a:schemeClr val="dk1"/>
              </a:buClr>
              <a:buSzPct val="100000"/>
              <a:buChar char="•"/>
            </a:pPr>
            <a:r>
              <a:rPr lang="de-DE" dirty="0"/>
              <a:t>4.6 Allgemeine Risikofaktoren</a:t>
            </a:r>
            <a:endParaRPr dirty="0"/>
          </a:p>
          <a:p>
            <a:pPr marL="228600" lvl="0" indent="-228600" algn="l" rtl="0">
              <a:lnSpc>
                <a:spcPct val="90000"/>
              </a:lnSpc>
              <a:spcBef>
                <a:spcPts val="1000"/>
              </a:spcBef>
              <a:spcAft>
                <a:spcPts val="0"/>
              </a:spcAft>
              <a:buClr>
                <a:schemeClr val="dk1"/>
              </a:buClr>
              <a:buSzPct val="100000"/>
              <a:buChar char="•"/>
            </a:pPr>
            <a:r>
              <a:rPr lang="de-DE" dirty="0"/>
              <a:t>4.6.1 Untergewicht </a:t>
            </a:r>
            <a:r>
              <a:rPr lang="de-DE" b="1" i="0" dirty="0">
                <a:solidFill>
                  <a:srgbClr val="385C6B"/>
                </a:solidFill>
                <a:latin typeface="Abadi" panose="020B0604020104020204" pitchFamily="34" charset="0"/>
                <a:ea typeface="Fira Mono"/>
                <a:cs typeface="Fira Mono"/>
                <a:sym typeface="Fira Mono"/>
              </a:rPr>
              <a:t>R63.4</a:t>
            </a:r>
            <a:endParaRPr dirty="0"/>
          </a:p>
          <a:p>
            <a:pPr marL="228600" lvl="0" indent="-228600" algn="l" rtl="0">
              <a:lnSpc>
                <a:spcPct val="90000"/>
              </a:lnSpc>
              <a:spcBef>
                <a:spcPts val="1000"/>
              </a:spcBef>
              <a:spcAft>
                <a:spcPts val="0"/>
              </a:spcAft>
              <a:buClr>
                <a:schemeClr val="dk1"/>
              </a:buClr>
              <a:buSzPct val="100000"/>
              <a:buChar char="•"/>
            </a:pPr>
            <a:r>
              <a:rPr lang="de-DE" dirty="0"/>
              <a:t>4.6.2 verfrühte Menopause </a:t>
            </a:r>
            <a:r>
              <a:rPr lang="de-DE" b="1" i="0" dirty="0">
                <a:solidFill>
                  <a:srgbClr val="385C6B"/>
                </a:solidFill>
                <a:latin typeface="Abadi" panose="020B0604020104020204" pitchFamily="34" charset="0"/>
                <a:ea typeface="Fira Mono"/>
                <a:cs typeface="Fira Mono"/>
                <a:sym typeface="Fira Mono"/>
              </a:rPr>
              <a:t>E28.3</a:t>
            </a:r>
            <a:endParaRPr dirty="0"/>
          </a:p>
          <a:p>
            <a:pPr marL="228600" lvl="0" indent="-228600" algn="l" rtl="0">
              <a:lnSpc>
                <a:spcPct val="90000"/>
              </a:lnSpc>
              <a:spcBef>
                <a:spcPts val="1000"/>
              </a:spcBef>
              <a:spcAft>
                <a:spcPts val="0"/>
              </a:spcAft>
              <a:buClr>
                <a:schemeClr val="dk1"/>
              </a:buClr>
              <a:buSzPct val="100000"/>
              <a:buChar char="•"/>
            </a:pPr>
            <a:r>
              <a:rPr lang="de-DE" dirty="0"/>
              <a:t>4.6.3 Alkohol </a:t>
            </a:r>
            <a:r>
              <a:rPr lang="de-DE" b="1" i="0" dirty="0">
                <a:solidFill>
                  <a:srgbClr val="385C6B"/>
                </a:solidFill>
                <a:latin typeface="Abadi" panose="020B0604020104020204" pitchFamily="34" charset="0"/>
                <a:ea typeface="Fira Mono"/>
                <a:cs typeface="Fira Mono"/>
                <a:sym typeface="Fira Mono"/>
              </a:rPr>
              <a:t>F10.1</a:t>
            </a:r>
            <a:r>
              <a:rPr lang="de-DE" dirty="0"/>
              <a:t>/ Hepatopathie </a:t>
            </a:r>
            <a:r>
              <a:rPr lang="de-DE" b="1" i="0" dirty="0">
                <a:solidFill>
                  <a:srgbClr val="385C6B"/>
                </a:solidFill>
                <a:latin typeface="Abadi" panose="020B0604020104020204" pitchFamily="34" charset="0"/>
                <a:ea typeface="Fira Mono"/>
                <a:cs typeface="Fira Mono"/>
                <a:sym typeface="Fira Mono"/>
              </a:rPr>
              <a:t>K70.9</a:t>
            </a:r>
            <a:endParaRPr dirty="0"/>
          </a:p>
          <a:p>
            <a:pPr marL="228600" lvl="0" indent="-228600" algn="l" rtl="0">
              <a:lnSpc>
                <a:spcPct val="90000"/>
              </a:lnSpc>
              <a:spcBef>
                <a:spcPts val="1000"/>
              </a:spcBef>
              <a:spcAft>
                <a:spcPts val="0"/>
              </a:spcAft>
              <a:buClr>
                <a:schemeClr val="dk1"/>
              </a:buClr>
              <a:buSzPct val="100000"/>
              <a:buChar char="•"/>
            </a:pPr>
            <a:r>
              <a:rPr lang="de-DE" dirty="0"/>
              <a:t>4.6.4 Proximale Femurfraktur der Eltern </a:t>
            </a:r>
            <a:r>
              <a:rPr lang="de-DE" b="1" i="0" dirty="0">
                <a:solidFill>
                  <a:srgbClr val="385C6B"/>
                </a:solidFill>
                <a:latin typeface="Abadi" panose="020B0604020104020204" pitchFamily="34" charset="0"/>
                <a:ea typeface="Fira Mono"/>
                <a:cs typeface="Fira Mono"/>
                <a:sym typeface="Fira Mono"/>
              </a:rPr>
              <a:t>Z82</a:t>
            </a:r>
            <a:endParaRPr dirty="0"/>
          </a:p>
          <a:p>
            <a:pPr marL="228600" lvl="0" indent="-228600" algn="l" rtl="0">
              <a:lnSpc>
                <a:spcPct val="90000"/>
              </a:lnSpc>
              <a:spcBef>
                <a:spcPts val="1000"/>
              </a:spcBef>
              <a:spcAft>
                <a:spcPts val="0"/>
              </a:spcAft>
              <a:buClr>
                <a:schemeClr val="dk1"/>
              </a:buClr>
              <a:buSzPct val="100000"/>
              <a:buChar char="•"/>
            </a:pPr>
            <a:r>
              <a:rPr lang="de-DE" dirty="0"/>
              <a:t>4.6.5 Verminderte Handgriffstärke </a:t>
            </a:r>
            <a:r>
              <a:rPr lang="de-DE" b="1" i="0" dirty="0">
                <a:solidFill>
                  <a:srgbClr val="385C6B"/>
                </a:solidFill>
                <a:latin typeface="Abadi" panose="020B0604020104020204" pitchFamily="34" charset="0"/>
                <a:ea typeface="Fira Mono"/>
                <a:cs typeface="Fira Mono"/>
                <a:sym typeface="Fira Mono"/>
              </a:rPr>
              <a:t>R53</a:t>
            </a:r>
            <a:endParaRPr dirty="0"/>
          </a:p>
          <a:p>
            <a:pPr marL="228600" lvl="0" indent="-228600" algn="l" rtl="0">
              <a:lnSpc>
                <a:spcPct val="90000"/>
              </a:lnSpc>
              <a:spcBef>
                <a:spcPts val="1000"/>
              </a:spcBef>
              <a:spcAft>
                <a:spcPts val="0"/>
              </a:spcAft>
              <a:buClr>
                <a:schemeClr val="dk1"/>
              </a:buClr>
              <a:buSzPct val="100000"/>
              <a:buChar char="•"/>
            </a:pPr>
            <a:r>
              <a:rPr lang="de-DE" dirty="0"/>
              <a:t>4.6.6 </a:t>
            </a:r>
            <a:r>
              <a:rPr lang="de-DE" dirty="0" err="1"/>
              <a:t>erh</a:t>
            </a:r>
            <a:r>
              <a:rPr lang="de-DE" dirty="0"/>
              <a:t>. Homocystein </a:t>
            </a:r>
            <a:r>
              <a:rPr lang="de-DE" b="1" i="0" dirty="0">
                <a:solidFill>
                  <a:srgbClr val="385C6B"/>
                </a:solidFill>
                <a:latin typeface="Abadi" panose="020B0604020104020204" pitchFamily="34" charset="0"/>
                <a:ea typeface="Fira Mono"/>
                <a:cs typeface="Fira Mono"/>
                <a:sym typeface="Fira Mono"/>
              </a:rPr>
              <a:t>E72.1</a:t>
            </a:r>
            <a:r>
              <a:rPr lang="de-DE" dirty="0"/>
              <a:t>, Folsäure </a:t>
            </a:r>
            <a:r>
              <a:rPr lang="de-DE" b="1" i="0" dirty="0">
                <a:solidFill>
                  <a:srgbClr val="385C6B"/>
                </a:solidFill>
                <a:latin typeface="Abadi" panose="020B0604020104020204" pitchFamily="34" charset="0"/>
                <a:ea typeface="Fira Mono"/>
                <a:cs typeface="Fira Mono"/>
                <a:sym typeface="Fira Mono"/>
              </a:rPr>
              <a:t>E53.8</a:t>
            </a:r>
            <a:r>
              <a:rPr lang="de-DE" dirty="0"/>
              <a:t>- /Vit. B12-Mangel </a:t>
            </a:r>
            <a:r>
              <a:rPr lang="de-DE" b="1" i="0" dirty="0">
                <a:solidFill>
                  <a:srgbClr val="385C6B"/>
                </a:solidFill>
                <a:latin typeface="Abadi" panose="020B0604020104020204" pitchFamily="34" charset="0"/>
                <a:ea typeface="Fira Mono"/>
                <a:cs typeface="Fira Mono"/>
                <a:sym typeface="Fira Mono"/>
              </a:rPr>
              <a:t>E53.8</a:t>
            </a:r>
            <a:endParaRPr dirty="0"/>
          </a:p>
          <a:p>
            <a:pPr marL="228600" lvl="0" indent="-228600" algn="l" rtl="0">
              <a:lnSpc>
                <a:spcPct val="90000"/>
              </a:lnSpc>
              <a:spcBef>
                <a:spcPts val="1000"/>
              </a:spcBef>
              <a:spcAft>
                <a:spcPts val="0"/>
              </a:spcAft>
              <a:buClr>
                <a:schemeClr val="dk1"/>
              </a:buClr>
              <a:buSzPct val="100000"/>
              <a:buChar char="•"/>
            </a:pPr>
            <a:r>
              <a:rPr lang="de-DE" dirty="0"/>
              <a:t>4.6.7. </a:t>
            </a:r>
            <a:r>
              <a:rPr lang="de-DE" dirty="0" err="1"/>
              <a:t>Aortenkalzifikation</a:t>
            </a:r>
            <a:r>
              <a:rPr lang="de-DE" dirty="0"/>
              <a:t> </a:t>
            </a:r>
            <a:r>
              <a:rPr lang="de-DE" b="1" i="0" dirty="0">
                <a:solidFill>
                  <a:srgbClr val="385C6B"/>
                </a:solidFill>
                <a:latin typeface="Abadi" panose="020B0604020104020204" pitchFamily="34" charset="0"/>
                <a:ea typeface="Fira Mono"/>
                <a:cs typeface="Fira Mono"/>
                <a:sym typeface="Fira Mono"/>
              </a:rPr>
              <a:t>I70.0</a:t>
            </a:r>
            <a:endParaRPr dirty="0"/>
          </a:p>
          <a:p>
            <a:pPr marL="228600" lvl="0" indent="-228600" algn="l" rtl="0">
              <a:lnSpc>
                <a:spcPct val="90000"/>
              </a:lnSpc>
              <a:spcBef>
                <a:spcPts val="1000"/>
              </a:spcBef>
              <a:spcAft>
                <a:spcPts val="0"/>
              </a:spcAft>
              <a:buClr>
                <a:schemeClr val="dk1"/>
              </a:buClr>
              <a:buSzPct val="100000"/>
              <a:buChar char="•"/>
            </a:pPr>
            <a:r>
              <a:rPr lang="de-DE" dirty="0"/>
              <a:t>4.6.8 Rauchen </a:t>
            </a:r>
            <a:r>
              <a:rPr lang="de-DE" b="1" i="0" dirty="0">
                <a:solidFill>
                  <a:srgbClr val="385C6B"/>
                </a:solidFill>
                <a:latin typeface="Abadi" panose="020B0604020104020204" pitchFamily="34" charset="0"/>
                <a:ea typeface="Fira Mono"/>
                <a:cs typeface="Fira Mono"/>
                <a:sym typeface="Fira Mono"/>
              </a:rPr>
              <a:t>F17.1</a:t>
            </a:r>
            <a:r>
              <a:rPr lang="de-DE" dirty="0"/>
              <a:t>/COPD </a:t>
            </a:r>
            <a:r>
              <a:rPr lang="de-DE" b="1" i="0" dirty="0">
                <a:solidFill>
                  <a:srgbClr val="385C6B"/>
                </a:solidFill>
                <a:latin typeface="Abadi" panose="020B0604020104020204" pitchFamily="34" charset="0"/>
                <a:ea typeface="Fira Mono"/>
                <a:cs typeface="Fira Mono"/>
                <a:sym typeface="Fira Mono"/>
              </a:rPr>
              <a:t>J44.99</a:t>
            </a:r>
            <a:endParaRPr dirty="0"/>
          </a:p>
          <a:p>
            <a:pPr marL="228600" lvl="0" indent="-228600" algn="l" rtl="0">
              <a:lnSpc>
                <a:spcPct val="90000"/>
              </a:lnSpc>
              <a:spcBef>
                <a:spcPts val="1000"/>
              </a:spcBef>
              <a:spcAft>
                <a:spcPts val="0"/>
              </a:spcAft>
              <a:buClr>
                <a:schemeClr val="dk1"/>
              </a:buClr>
              <a:buSzPct val="100000"/>
              <a:buChar char="•"/>
            </a:pPr>
            <a:r>
              <a:rPr lang="de-DE" dirty="0"/>
              <a:t>4.6.9 Andere Erkrankungen</a:t>
            </a:r>
            <a:endParaRPr dirty="0"/>
          </a:p>
          <a:p>
            <a:pPr marL="228600" lvl="0" indent="-228600" algn="l" rtl="0">
              <a:lnSpc>
                <a:spcPct val="90000"/>
              </a:lnSpc>
              <a:spcBef>
                <a:spcPts val="1000"/>
              </a:spcBef>
              <a:spcAft>
                <a:spcPts val="0"/>
              </a:spcAft>
              <a:buClr>
                <a:schemeClr val="dk1"/>
              </a:buClr>
              <a:buSzPct val="100000"/>
              <a:buChar char="•"/>
            </a:pPr>
            <a:r>
              <a:rPr lang="de-DE" dirty="0"/>
              <a:t>4.6.9.1 Herzinsuffizienz </a:t>
            </a:r>
            <a:r>
              <a:rPr lang="de-DE" b="1" i="0" dirty="0">
                <a:solidFill>
                  <a:srgbClr val="385C6B"/>
                </a:solidFill>
                <a:latin typeface="Abadi" panose="020B0604020104020204" pitchFamily="34" charset="0"/>
                <a:ea typeface="Fira Mono"/>
                <a:cs typeface="Fira Mono"/>
                <a:sym typeface="Fira Mono"/>
              </a:rPr>
              <a:t>I50.9</a:t>
            </a:r>
            <a:endParaRPr dirty="0"/>
          </a:p>
          <a:p>
            <a:pPr marL="228600" lvl="0" indent="-228600" algn="l" rtl="0">
              <a:lnSpc>
                <a:spcPct val="90000"/>
              </a:lnSpc>
              <a:spcBef>
                <a:spcPts val="1000"/>
              </a:spcBef>
              <a:spcAft>
                <a:spcPts val="0"/>
              </a:spcAft>
              <a:buClr>
                <a:schemeClr val="dk1"/>
              </a:buClr>
              <a:buSzPct val="100000"/>
              <a:buChar char="•"/>
            </a:pPr>
            <a:r>
              <a:rPr lang="de-DE" dirty="0"/>
              <a:t>4.6.9.2 Niereninsuffizienz </a:t>
            </a:r>
            <a:r>
              <a:rPr lang="de-DE" b="1" i="0" dirty="0">
                <a:solidFill>
                  <a:srgbClr val="385C6B"/>
                </a:solidFill>
                <a:latin typeface="Abadi" panose="020B0604020104020204" pitchFamily="34" charset="0"/>
                <a:ea typeface="Fira Mono"/>
                <a:cs typeface="Fira Mono"/>
                <a:sym typeface="Fira Mono"/>
              </a:rPr>
              <a:t>N18.9</a:t>
            </a:r>
            <a:endParaRPr dirty="0"/>
          </a:p>
          <a:p>
            <a:pPr marL="228600" lvl="0" indent="-228600" algn="l" rtl="0">
              <a:lnSpc>
                <a:spcPct val="90000"/>
              </a:lnSpc>
              <a:spcBef>
                <a:spcPts val="1000"/>
              </a:spcBef>
              <a:spcAft>
                <a:spcPts val="0"/>
              </a:spcAft>
              <a:buClr>
                <a:schemeClr val="dk1"/>
              </a:buClr>
              <a:buSzPct val="100000"/>
              <a:buChar char="•"/>
            </a:pPr>
            <a:r>
              <a:rPr lang="de-DE" dirty="0"/>
              <a:t>4.6.9.3 Magen(teil)</a:t>
            </a:r>
            <a:r>
              <a:rPr lang="de-DE" dirty="0" err="1"/>
              <a:t>resektion</a:t>
            </a:r>
            <a:r>
              <a:rPr lang="de-DE" dirty="0"/>
              <a:t>/ bariatrische Op </a:t>
            </a:r>
            <a:r>
              <a:rPr lang="de-DE" b="1" dirty="0">
                <a:solidFill>
                  <a:srgbClr val="385C6B"/>
                </a:solidFill>
                <a:latin typeface="Abadi" panose="020B0604020104020204" pitchFamily="34" charset="0"/>
                <a:ea typeface="Fira Mono"/>
                <a:cs typeface="Fira Mono"/>
                <a:sym typeface="Fira Mono"/>
              </a:rPr>
              <a:t>Z98.0</a:t>
            </a:r>
            <a:endParaRPr dirty="0"/>
          </a:p>
          <a:p>
            <a:pPr marL="228600" lvl="0" indent="-228600" algn="l" rtl="0">
              <a:lnSpc>
                <a:spcPct val="90000"/>
              </a:lnSpc>
              <a:spcBef>
                <a:spcPts val="1000"/>
              </a:spcBef>
              <a:spcAft>
                <a:spcPts val="0"/>
              </a:spcAft>
              <a:buClr>
                <a:schemeClr val="dk1"/>
              </a:buClr>
              <a:buSzPct val="100000"/>
              <a:buChar char="•"/>
            </a:pPr>
            <a:r>
              <a:rPr lang="de-DE" dirty="0"/>
              <a:t>4.6.9.4 </a:t>
            </a:r>
            <a:r>
              <a:rPr lang="de-DE" dirty="0" err="1"/>
              <a:t>Monoclonale</a:t>
            </a:r>
            <a:r>
              <a:rPr lang="de-DE" dirty="0"/>
              <a:t> </a:t>
            </a:r>
            <a:r>
              <a:rPr lang="de-DE" dirty="0" err="1"/>
              <a:t>Gammopathie</a:t>
            </a:r>
            <a:r>
              <a:rPr lang="de-DE" dirty="0"/>
              <a:t> (MGUS) </a:t>
            </a:r>
            <a:r>
              <a:rPr lang="de-DE" b="1" i="0" dirty="0">
                <a:solidFill>
                  <a:srgbClr val="385C6B"/>
                </a:solidFill>
                <a:latin typeface="Abadi" panose="020B0604020104020204" pitchFamily="34" charset="0"/>
                <a:ea typeface="Fira Mono"/>
                <a:cs typeface="Fira Mono"/>
                <a:sym typeface="Fira Mono"/>
              </a:rPr>
              <a:t>D47.2</a:t>
            </a:r>
            <a:endParaRPr dirty="0"/>
          </a:p>
          <a:p>
            <a:pPr marL="228600" lvl="0" indent="-228600" algn="l" rtl="0">
              <a:lnSpc>
                <a:spcPct val="90000"/>
              </a:lnSpc>
              <a:spcBef>
                <a:spcPts val="1000"/>
              </a:spcBef>
              <a:spcAft>
                <a:spcPts val="0"/>
              </a:spcAft>
              <a:buClr>
                <a:schemeClr val="dk1"/>
              </a:buClr>
              <a:buSzPct val="100000"/>
              <a:buChar char="•"/>
            </a:pPr>
            <a:r>
              <a:rPr lang="de-DE" dirty="0"/>
              <a:t>4.6.9.5 HIV </a:t>
            </a:r>
            <a:r>
              <a:rPr lang="de-DE" b="1" i="0" dirty="0">
                <a:solidFill>
                  <a:srgbClr val="385C6B"/>
                </a:solidFill>
                <a:latin typeface="Abadi" panose="020B0604020104020204" pitchFamily="34" charset="0"/>
                <a:ea typeface="Fira Mono"/>
                <a:cs typeface="Fira Mono"/>
                <a:sym typeface="Fira Mono"/>
              </a:rPr>
              <a:t>B24</a:t>
            </a:r>
            <a:endParaRPr dirty="0"/>
          </a:p>
          <a:p>
            <a:pPr marL="228600" lvl="0" indent="-228600" algn="l" rtl="0">
              <a:lnSpc>
                <a:spcPct val="90000"/>
              </a:lnSpc>
              <a:spcBef>
                <a:spcPts val="1000"/>
              </a:spcBef>
              <a:spcAft>
                <a:spcPts val="0"/>
              </a:spcAft>
              <a:buClr>
                <a:schemeClr val="dk1"/>
              </a:buClr>
              <a:buSzPct val="100000"/>
              <a:buChar char="•"/>
            </a:pPr>
            <a:r>
              <a:rPr lang="de-DE" dirty="0"/>
              <a:t>4.6.9.6 Arterielle Hypertonie </a:t>
            </a:r>
            <a:r>
              <a:rPr lang="de-DE" b="1" i="0" dirty="0">
                <a:solidFill>
                  <a:srgbClr val="385C6B"/>
                </a:solidFill>
                <a:latin typeface="Abadi" panose="020B0604020104020204" pitchFamily="34" charset="0"/>
                <a:ea typeface="Fira Mono"/>
                <a:cs typeface="Fira Mono"/>
                <a:sym typeface="Fira Mono"/>
              </a:rPr>
              <a:t>I10.90</a:t>
            </a:r>
            <a:endParaRPr dirty="0"/>
          </a:p>
        </p:txBody>
      </p:sp>
      <p:sp>
        <p:nvSpPr>
          <p:cNvPr id="199" name="Google Shape;199;p18"/>
          <p:cNvSpPr txBox="1">
            <a:spLocks noGrp="1"/>
          </p:cNvSpPr>
          <p:nvPr>
            <p:ph type="title"/>
          </p:nvPr>
        </p:nvSpPr>
        <p:spPr>
          <a:xfrm>
            <a:off x="838200" y="424281"/>
            <a:ext cx="10515600" cy="62998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de-DE" sz="3200"/>
              <a:t>4. Klinische Einzelrisikofaktoren für Osteoporotische Frakturen (3)</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9"/>
          <p:cNvSpPr txBox="1">
            <a:spLocks noGrp="1"/>
          </p:cNvSpPr>
          <p:nvPr>
            <p:ph type="body" idx="1"/>
          </p:nvPr>
        </p:nvSpPr>
        <p:spPr>
          <a:xfrm>
            <a:off x="838200" y="1214323"/>
            <a:ext cx="10515600" cy="496264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de-DE" dirty="0"/>
              <a:t>4.7 Risikofaktoren Medikation</a:t>
            </a:r>
            <a:endParaRPr dirty="0"/>
          </a:p>
          <a:p>
            <a:pPr marL="228600" lvl="0" indent="-228600" algn="l" rtl="0">
              <a:lnSpc>
                <a:spcPct val="90000"/>
              </a:lnSpc>
              <a:spcBef>
                <a:spcPts val="1000"/>
              </a:spcBef>
              <a:spcAft>
                <a:spcPts val="0"/>
              </a:spcAft>
              <a:buClr>
                <a:schemeClr val="dk1"/>
              </a:buClr>
              <a:buSzPct val="100000"/>
              <a:buChar char="•"/>
            </a:pPr>
            <a:r>
              <a:rPr lang="de-DE" dirty="0"/>
              <a:t>4.7.1 Glucocorticoide </a:t>
            </a:r>
            <a:endParaRPr dirty="0"/>
          </a:p>
          <a:p>
            <a:pPr marL="228600" lvl="0" indent="-228600" algn="l" rtl="0">
              <a:lnSpc>
                <a:spcPct val="90000"/>
              </a:lnSpc>
              <a:spcBef>
                <a:spcPts val="1000"/>
              </a:spcBef>
              <a:spcAft>
                <a:spcPts val="0"/>
              </a:spcAft>
              <a:buClr>
                <a:schemeClr val="dk1"/>
              </a:buClr>
              <a:buSzPct val="100000"/>
              <a:buChar char="•"/>
            </a:pPr>
            <a:r>
              <a:rPr lang="de-DE" dirty="0"/>
              <a:t>4.7.1.1 Systemische Glucocorticoide </a:t>
            </a:r>
            <a:r>
              <a:rPr lang="de-DE" b="1" i="0" dirty="0">
                <a:solidFill>
                  <a:srgbClr val="385C6B"/>
                </a:solidFill>
                <a:latin typeface="Abadi" panose="020B0604020104020204" pitchFamily="34" charset="0"/>
                <a:ea typeface="Fira Mono"/>
                <a:cs typeface="Fira Mono"/>
                <a:sym typeface="Fira Mono"/>
              </a:rPr>
              <a:t>M35.9 Autoimmunerkrankung</a:t>
            </a:r>
            <a:endParaRPr dirty="0"/>
          </a:p>
          <a:p>
            <a:pPr marL="228600" lvl="0" indent="-228600" algn="l" rtl="0">
              <a:lnSpc>
                <a:spcPct val="90000"/>
              </a:lnSpc>
              <a:spcBef>
                <a:spcPts val="1000"/>
              </a:spcBef>
              <a:spcAft>
                <a:spcPts val="0"/>
              </a:spcAft>
              <a:buClr>
                <a:schemeClr val="dk1"/>
              </a:buClr>
              <a:buSzPct val="100000"/>
              <a:buChar char="•"/>
            </a:pPr>
            <a:r>
              <a:rPr lang="de-DE" dirty="0"/>
              <a:t>4.7.1.2 Inhalative </a:t>
            </a:r>
            <a:r>
              <a:rPr lang="de-DE" b="1" i="0" dirty="0">
                <a:solidFill>
                  <a:srgbClr val="385C6B"/>
                </a:solidFill>
                <a:latin typeface="Abadi" panose="020B0604020104020204" pitchFamily="34" charset="0"/>
                <a:ea typeface="Fira Mono"/>
                <a:cs typeface="Fira Mono"/>
                <a:sym typeface="Fira Mono"/>
              </a:rPr>
              <a:t>J45.99 </a:t>
            </a:r>
            <a:r>
              <a:rPr lang="de-DE" b="0" i="0" dirty="0">
                <a:solidFill>
                  <a:srgbClr val="385C6B"/>
                </a:solidFill>
                <a:latin typeface="Abadi" panose="020B0604020104020204" pitchFamily="34" charset="0"/>
                <a:ea typeface="Fira Sans"/>
                <a:cs typeface="Fira Sans"/>
                <a:sym typeface="Fira Sans"/>
              </a:rPr>
              <a:t>Asthma bronchiale </a:t>
            </a:r>
            <a:r>
              <a:rPr lang="de-DE" dirty="0"/>
              <a:t>und </a:t>
            </a:r>
            <a:r>
              <a:rPr lang="de-DE" dirty="0" err="1"/>
              <a:t>topische</a:t>
            </a:r>
            <a:r>
              <a:rPr lang="de-DE" dirty="0"/>
              <a:t> Glucocorticoide </a:t>
            </a:r>
            <a:r>
              <a:rPr lang="de-DE" b="1" i="0" dirty="0">
                <a:solidFill>
                  <a:srgbClr val="385C6B"/>
                </a:solidFill>
                <a:latin typeface="Abadi" panose="020B0604020104020204" pitchFamily="34" charset="0"/>
                <a:ea typeface="Fira Mono"/>
                <a:cs typeface="Fira Mono"/>
                <a:sym typeface="Fira Mono"/>
              </a:rPr>
              <a:t>L40.9 </a:t>
            </a:r>
            <a:r>
              <a:rPr lang="de-DE" b="0" i="0" dirty="0">
                <a:solidFill>
                  <a:srgbClr val="385C6B"/>
                </a:solidFill>
                <a:latin typeface="Abadi" panose="020B0604020104020204" pitchFamily="34" charset="0"/>
                <a:ea typeface="Fira Sans"/>
                <a:cs typeface="Fira Sans"/>
                <a:sym typeface="Fira Sans"/>
              </a:rPr>
              <a:t>Psoriasis od. </a:t>
            </a:r>
            <a:r>
              <a:rPr lang="de-DE" b="1" i="0" dirty="0">
                <a:solidFill>
                  <a:srgbClr val="385C6B"/>
                </a:solidFill>
                <a:latin typeface="Abadi" panose="020B0604020104020204" pitchFamily="34" charset="0"/>
                <a:ea typeface="Fira Mono"/>
                <a:cs typeface="Fira Mono"/>
                <a:sym typeface="Fira Mono"/>
              </a:rPr>
              <a:t>L20.9 </a:t>
            </a:r>
            <a:r>
              <a:rPr lang="de-DE" b="0" i="0" dirty="0">
                <a:solidFill>
                  <a:srgbClr val="385C6B"/>
                </a:solidFill>
                <a:latin typeface="Abadi" panose="020B0604020104020204" pitchFamily="34" charset="0"/>
                <a:ea typeface="Fira Sans"/>
                <a:cs typeface="Fira Sans"/>
                <a:sym typeface="Fira Sans"/>
              </a:rPr>
              <a:t>Atopisches [endogenes] Ekzem</a:t>
            </a:r>
            <a:endParaRPr dirty="0"/>
          </a:p>
          <a:p>
            <a:pPr marL="228600" lvl="0" indent="-228600" algn="l" rtl="0">
              <a:lnSpc>
                <a:spcPct val="90000"/>
              </a:lnSpc>
              <a:spcBef>
                <a:spcPts val="1000"/>
              </a:spcBef>
              <a:spcAft>
                <a:spcPts val="0"/>
              </a:spcAft>
              <a:buClr>
                <a:schemeClr val="dk1"/>
              </a:buClr>
              <a:buSzPct val="100000"/>
              <a:buChar char="•"/>
            </a:pPr>
            <a:r>
              <a:rPr lang="de-DE" dirty="0"/>
              <a:t>4.7.2 Protonenpumpenhemmer </a:t>
            </a:r>
            <a:r>
              <a:rPr lang="de-DE" b="1" i="0" dirty="0">
                <a:solidFill>
                  <a:srgbClr val="385C6B"/>
                </a:solidFill>
                <a:latin typeface="Abadi" panose="020B0604020104020204" pitchFamily="34" charset="0"/>
                <a:ea typeface="Fira Mono"/>
                <a:cs typeface="Fira Mono"/>
                <a:sym typeface="Fira Mono"/>
              </a:rPr>
              <a:t>K29.3 </a:t>
            </a:r>
            <a:r>
              <a:rPr lang="de-DE" b="0" i="0" dirty="0">
                <a:solidFill>
                  <a:srgbClr val="385C6B"/>
                </a:solidFill>
                <a:latin typeface="Abadi" panose="020B0604020104020204" pitchFamily="34" charset="0"/>
                <a:ea typeface="Fira Sans"/>
                <a:cs typeface="Fira Sans"/>
                <a:sym typeface="Fira Sans"/>
              </a:rPr>
              <a:t>Chronische Oberflächengastritis</a:t>
            </a:r>
            <a:endParaRPr b="0" i="0" dirty="0">
              <a:solidFill>
                <a:srgbClr val="385C6B"/>
              </a:solidFill>
              <a:latin typeface="Abadi" panose="020B0604020104020204" pitchFamily="34" charset="0"/>
              <a:ea typeface="Fira Sans"/>
              <a:cs typeface="Fira Sans"/>
              <a:sym typeface="Fira Sans"/>
            </a:endParaRPr>
          </a:p>
          <a:p>
            <a:pPr marL="228600" lvl="0" indent="-228600" algn="l" rtl="0">
              <a:lnSpc>
                <a:spcPct val="90000"/>
              </a:lnSpc>
              <a:spcBef>
                <a:spcPts val="1000"/>
              </a:spcBef>
              <a:spcAft>
                <a:spcPts val="0"/>
              </a:spcAft>
              <a:buClr>
                <a:schemeClr val="dk1"/>
              </a:buClr>
              <a:buSzPct val="100000"/>
              <a:buChar char="•"/>
            </a:pPr>
            <a:r>
              <a:rPr lang="de-DE" dirty="0"/>
              <a:t>4.7.3 Medikamente mit erhöhtem Sturzrisiko </a:t>
            </a:r>
            <a:r>
              <a:rPr lang="de-DE" b="1" i="0" dirty="0">
                <a:solidFill>
                  <a:srgbClr val="385C6B"/>
                </a:solidFill>
                <a:latin typeface="Abadi" panose="020B0604020104020204" pitchFamily="34" charset="0"/>
                <a:ea typeface="Fira Mono"/>
                <a:cs typeface="Fira Mono"/>
                <a:sym typeface="Fira Mono"/>
              </a:rPr>
              <a:t>R45.1 </a:t>
            </a:r>
            <a:r>
              <a:rPr lang="de-DE" b="0" i="0" dirty="0">
                <a:solidFill>
                  <a:srgbClr val="385C6B"/>
                </a:solidFill>
                <a:latin typeface="Abadi" panose="020B0604020104020204" pitchFamily="34" charset="0"/>
                <a:ea typeface="Fira Sans"/>
                <a:cs typeface="Fira Sans"/>
                <a:sym typeface="Fira Sans"/>
              </a:rPr>
              <a:t>Ruhelosigkeit und Erregung</a:t>
            </a:r>
            <a:endParaRPr dirty="0"/>
          </a:p>
          <a:p>
            <a:pPr marL="228600" lvl="0" indent="-228600" algn="l" rtl="0">
              <a:lnSpc>
                <a:spcPct val="90000"/>
              </a:lnSpc>
              <a:spcBef>
                <a:spcPts val="1000"/>
              </a:spcBef>
              <a:spcAft>
                <a:spcPts val="0"/>
              </a:spcAft>
              <a:buClr>
                <a:schemeClr val="dk1"/>
              </a:buClr>
              <a:buSzPct val="100000"/>
              <a:buChar char="•"/>
            </a:pPr>
            <a:r>
              <a:rPr lang="de-DE" dirty="0"/>
              <a:t>4.7.4 Aromatasehemmer </a:t>
            </a:r>
            <a:r>
              <a:rPr lang="de-DE" b="1" i="0" dirty="0">
                <a:solidFill>
                  <a:srgbClr val="385C6B"/>
                </a:solidFill>
                <a:latin typeface="Abadi" panose="020B0604020104020204" pitchFamily="34" charset="0"/>
                <a:ea typeface="Fira Mono"/>
                <a:cs typeface="Fira Mono"/>
                <a:sym typeface="Fira Mono"/>
              </a:rPr>
              <a:t>C50.9 Mamma Karzinom</a:t>
            </a:r>
            <a:endParaRPr dirty="0"/>
          </a:p>
          <a:p>
            <a:pPr marL="228600" lvl="0" indent="-228600" algn="l" rtl="0">
              <a:lnSpc>
                <a:spcPct val="90000"/>
              </a:lnSpc>
              <a:spcBef>
                <a:spcPts val="1000"/>
              </a:spcBef>
              <a:spcAft>
                <a:spcPts val="0"/>
              </a:spcAft>
              <a:buClr>
                <a:schemeClr val="dk1"/>
              </a:buClr>
              <a:buSzPct val="100000"/>
              <a:buChar char="•"/>
            </a:pPr>
            <a:r>
              <a:rPr lang="de-DE" dirty="0"/>
              <a:t>4.7.5 Therapie mit </a:t>
            </a:r>
            <a:r>
              <a:rPr lang="de-DE" dirty="0" err="1"/>
              <a:t>Glitazonen</a:t>
            </a:r>
            <a:r>
              <a:rPr lang="de-DE" dirty="0"/>
              <a:t> </a:t>
            </a:r>
            <a:r>
              <a:rPr lang="de-DE" b="1" i="0" dirty="0">
                <a:solidFill>
                  <a:srgbClr val="385C6B"/>
                </a:solidFill>
                <a:latin typeface="Abadi" panose="020B0604020104020204" pitchFamily="34" charset="0"/>
                <a:ea typeface="Fira Mono"/>
                <a:cs typeface="Fira Mono"/>
                <a:sym typeface="Fira Mono"/>
              </a:rPr>
              <a:t>E11.90 </a:t>
            </a:r>
            <a:r>
              <a:rPr lang="de-DE" b="0" i="0" dirty="0">
                <a:solidFill>
                  <a:srgbClr val="385C6B"/>
                </a:solidFill>
                <a:latin typeface="Abadi" panose="020B0604020104020204" pitchFamily="34" charset="0"/>
                <a:ea typeface="Fira Sans"/>
                <a:cs typeface="Fira Sans"/>
                <a:sym typeface="Fira Sans"/>
              </a:rPr>
              <a:t>Typ-2-Diabetes</a:t>
            </a:r>
            <a:endParaRPr dirty="0"/>
          </a:p>
          <a:p>
            <a:pPr marL="228600" lvl="0" indent="-228600" algn="l" rtl="0">
              <a:lnSpc>
                <a:spcPct val="90000"/>
              </a:lnSpc>
              <a:spcBef>
                <a:spcPts val="1000"/>
              </a:spcBef>
              <a:spcAft>
                <a:spcPts val="0"/>
              </a:spcAft>
              <a:buClr>
                <a:schemeClr val="dk1"/>
              </a:buClr>
              <a:buSzPct val="100000"/>
              <a:buChar char="•"/>
            </a:pPr>
            <a:r>
              <a:rPr lang="de-DE" dirty="0"/>
              <a:t>4.7.6 Antipsychotika </a:t>
            </a:r>
            <a:r>
              <a:rPr lang="de-DE" b="1" i="0" dirty="0">
                <a:solidFill>
                  <a:srgbClr val="385C6B"/>
                </a:solidFill>
                <a:latin typeface="Abadi" panose="020B0604020104020204" pitchFamily="34" charset="0"/>
                <a:ea typeface="Fira Mono"/>
                <a:cs typeface="Fira Mono"/>
                <a:sym typeface="Fira Mono"/>
              </a:rPr>
              <a:t>F03 </a:t>
            </a:r>
            <a:r>
              <a:rPr lang="de-DE" b="0" i="0" dirty="0">
                <a:solidFill>
                  <a:srgbClr val="385C6B"/>
                </a:solidFill>
                <a:latin typeface="Abadi" panose="020B0604020104020204" pitchFamily="34" charset="0"/>
                <a:ea typeface="Fira Sans"/>
                <a:cs typeface="Fira Sans"/>
                <a:sym typeface="Fira Sans"/>
              </a:rPr>
              <a:t>Demenz/Psychose</a:t>
            </a:r>
            <a:endParaRPr dirty="0"/>
          </a:p>
          <a:p>
            <a:pPr marL="228600" lvl="0" indent="-228600" algn="l" rtl="0">
              <a:lnSpc>
                <a:spcPct val="90000"/>
              </a:lnSpc>
              <a:spcBef>
                <a:spcPts val="1000"/>
              </a:spcBef>
              <a:spcAft>
                <a:spcPts val="0"/>
              </a:spcAft>
              <a:buClr>
                <a:schemeClr val="dk1"/>
              </a:buClr>
              <a:buSzPct val="100000"/>
              <a:buChar char="•"/>
            </a:pPr>
            <a:r>
              <a:rPr lang="de-DE" dirty="0"/>
              <a:t>4.7.7 </a:t>
            </a:r>
            <a:r>
              <a:rPr lang="de-DE" dirty="0" err="1"/>
              <a:t>Opiode</a:t>
            </a:r>
            <a:r>
              <a:rPr lang="de-DE" dirty="0"/>
              <a:t> </a:t>
            </a:r>
            <a:r>
              <a:rPr lang="de-DE" b="1" dirty="0">
                <a:solidFill>
                  <a:srgbClr val="385C6B"/>
                </a:solidFill>
                <a:latin typeface="Abadi" panose="020B0604020104020204" pitchFamily="34" charset="0"/>
                <a:ea typeface="Fira Mono"/>
                <a:cs typeface="Fira Mono"/>
                <a:sym typeface="Fira Mono"/>
              </a:rPr>
              <a:t>R52.1 </a:t>
            </a:r>
            <a:r>
              <a:rPr lang="de-DE" dirty="0">
                <a:solidFill>
                  <a:srgbClr val="385C6B"/>
                </a:solidFill>
                <a:latin typeface="Abadi" panose="020B0604020104020204" pitchFamily="34" charset="0"/>
                <a:ea typeface="Fira Sans"/>
                <a:cs typeface="Fira Sans"/>
                <a:sym typeface="Fira Sans"/>
              </a:rPr>
              <a:t>Chronischer unbeeinflussbarer Schmerz</a:t>
            </a:r>
            <a:endParaRPr dirty="0"/>
          </a:p>
          <a:p>
            <a:pPr marL="228600" lvl="0" indent="-64135" algn="l" rtl="0">
              <a:lnSpc>
                <a:spcPct val="90000"/>
              </a:lnSpc>
              <a:spcBef>
                <a:spcPts val="1000"/>
              </a:spcBef>
              <a:spcAft>
                <a:spcPts val="0"/>
              </a:spcAft>
              <a:buClr>
                <a:schemeClr val="dk1"/>
              </a:buClr>
              <a:buSzPct val="100000"/>
              <a:buNone/>
            </a:pPr>
            <a:endParaRPr dirty="0"/>
          </a:p>
        </p:txBody>
      </p:sp>
      <p:sp>
        <p:nvSpPr>
          <p:cNvPr id="205" name="Google Shape;205;p19"/>
          <p:cNvSpPr txBox="1">
            <a:spLocks noGrp="1"/>
          </p:cNvSpPr>
          <p:nvPr>
            <p:ph type="title"/>
          </p:nvPr>
        </p:nvSpPr>
        <p:spPr>
          <a:xfrm>
            <a:off x="563270" y="453542"/>
            <a:ext cx="10972800" cy="61447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Calibri"/>
              <a:buNone/>
            </a:pPr>
            <a:r>
              <a:rPr lang="de-DE" sz="3200"/>
              <a:t>4. Klinische Einzelrisikofaktoren für Osteoporotische Frakturen (4)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EF3D87-44C6-0EB2-ED09-65B068B0BD8C}"/>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054D2261-390E-3393-4122-6490B653992D}"/>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4E004D2B-145A-9460-0D3E-2F20273355C4}"/>
              </a:ext>
            </a:extLst>
          </p:cNvPr>
          <p:cNvPicPr>
            <a:picLocks noChangeAspect="1"/>
          </p:cNvPicPr>
          <p:nvPr/>
        </p:nvPicPr>
        <p:blipFill>
          <a:blip r:embed="rId2"/>
          <a:stretch>
            <a:fillRect/>
          </a:stretch>
        </p:blipFill>
        <p:spPr>
          <a:xfrm>
            <a:off x="304702" y="0"/>
            <a:ext cx="7846337" cy="6858000"/>
          </a:xfrm>
          <a:prstGeom prst="rect">
            <a:avLst/>
          </a:prstGeom>
        </p:spPr>
      </p:pic>
      <p:sp>
        <p:nvSpPr>
          <p:cNvPr id="6" name="Textfeld 5">
            <a:extLst>
              <a:ext uri="{FF2B5EF4-FFF2-40B4-BE49-F238E27FC236}">
                <a16:creationId xmlns:a16="http://schemas.microsoft.com/office/drawing/2014/main" id="{5771505B-24A4-D067-6E92-817241BF821B}"/>
              </a:ext>
            </a:extLst>
          </p:cNvPr>
          <p:cNvSpPr txBox="1"/>
          <p:nvPr/>
        </p:nvSpPr>
        <p:spPr>
          <a:xfrm>
            <a:off x="9073820" y="4791968"/>
            <a:ext cx="2200983" cy="1384995"/>
          </a:xfrm>
          <a:prstGeom prst="rect">
            <a:avLst/>
          </a:prstGeom>
          <a:noFill/>
        </p:spPr>
        <p:txBody>
          <a:bodyPr wrap="square" rtlCol="0">
            <a:spAutoFit/>
          </a:bodyPr>
          <a:lstStyle/>
          <a:p>
            <a:r>
              <a:rPr lang="de-DE" dirty="0"/>
              <a:t>https://leitlinien.dv-osteologie.org/wp-content/uploads/2024/04/Patienten-Risikofaktor-Fragebogen-fuer-Frauen-und-Maenner.pdf</a:t>
            </a:r>
          </a:p>
        </p:txBody>
      </p:sp>
    </p:spTree>
    <p:extLst>
      <p:ext uri="{BB962C8B-B14F-4D97-AF65-F5344CB8AC3E}">
        <p14:creationId xmlns:p14="http://schemas.microsoft.com/office/powerpoint/2010/main" val="318391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60ACC-7E1F-E1C8-1F01-69C07EADF6E4}"/>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FC701C7D-FBCD-4B2C-9C80-6A5326E60963}"/>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CA932658-1AC6-EC67-BBF6-79B471315659}"/>
              </a:ext>
            </a:extLst>
          </p:cNvPr>
          <p:cNvPicPr>
            <a:picLocks noChangeAspect="1"/>
          </p:cNvPicPr>
          <p:nvPr/>
        </p:nvPicPr>
        <p:blipFill>
          <a:blip r:embed="rId2"/>
          <a:stretch>
            <a:fillRect/>
          </a:stretch>
        </p:blipFill>
        <p:spPr>
          <a:xfrm>
            <a:off x="128974" y="94737"/>
            <a:ext cx="11690509" cy="6082225"/>
          </a:xfrm>
          <a:prstGeom prst="rect">
            <a:avLst/>
          </a:prstGeom>
        </p:spPr>
      </p:pic>
      <p:sp>
        <p:nvSpPr>
          <p:cNvPr id="6" name="Textfeld 5">
            <a:extLst>
              <a:ext uri="{FF2B5EF4-FFF2-40B4-BE49-F238E27FC236}">
                <a16:creationId xmlns:a16="http://schemas.microsoft.com/office/drawing/2014/main" id="{348D0220-BB2F-F7CA-BD27-CBD617910ACA}"/>
              </a:ext>
            </a:extLst>
          </p:cNvPr>
          <p:cNvSpPr txBox="1"/>
          <p:nvPr/>
        </p:nvSpPr>
        <p:spPr>
          <a:xfrm>
            <a:off x="934065" y="6311899"/>
            <a:ext cx="10265238" cy="523220"/>
          </a:xfrm>
          <a:prstGeom prst="rect">
            <a:avLst/>
          </a:prstGeom>
          <a:noFill/>
        </p:spPr>
        <p:txBody>
          <a:bodyPr wrap="square" rtlCol="0">
            <a:spAutoFit/>
          </a:bodyPr>
          <a:lstStyle/>
          <a:p>
            <a:r>
              <a:rPr lang="de-DE" dirty="0"/>
              <a:t>https://leitlinien.dv-osteologie.org/wp-content/uploads/2024/04/Patienten-Risikofaktor-Fragebogen-fuer-Frauen-und-Maenner.pdf</a:t>
            </a:r>
          </a:p>
          <a:p>
            <a:endParaRPr lang="de-DE" dirty="0"/>
          </a:p>
        </p:txBody>
      </p:sp>
    </p:spTree>
    <p:extLst>
      <p:ext uri="{BB962C8B-B14F-4D97-AF65-F5344CB8AC3E}">
        <p14:creationId xmlns:p14="http://schemas.microsoft.com/office/powerpoint/2010/main" val="35342109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5C9D3-9548-A1C4-E1A7-BB1020DE8548}"/>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B2E4439E-BD15-733D-BECB-972BD2AB5891}"/>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6C21490C-2531-9927-9E50-6EEF246ADC05}"/>
              </a:ext>
            </a:extLst>
          </p:cNvPr>
          <p:cNvPicPr>
            <a:picLocks noChangeAspect="1"/>
          </p:cNvPicPr>
          <p:nvPr/>
        </p:nvPicPr>
        <p:blipFill>
          <a:blip r:embed="rId2"/>
          <a:stretch>
            <a:fillRect/>
          </a:stretch>
        </p:blipFill>
        <p:spPr>
          <a:xfrm>
            <a:off x="838200" y="0"/>
            <a:ext cx="7801349" cy="6858000"/>
          </a:xfrm>
          <a:prstGeom prst="rect">
            <a:avLst/>
          </a:prstGeom>
        </p:spPr>
      </p:pic>
      <p:sp>
        <p:nvSpPr>
          <p:cNvPr id="6" name="Textfeld 5">
            <a:extLst>
              <a:ext uri="{FF2B5EF4-FFF2-40B4-BE49-F238E27FC236}">
                <a16:creationId xmlns:a16="http://schemas.microsoft.com/office/drawing/2014/main" id="{B8B3CE0C-022F-8477-B2F6-68ABC6B3471C}"/>
              </a:ext>
            </a:extLst>
          </p:cNvPr>
          <p:cNvSpPr txBox="1"/>
          <p:nvPr/>
        </p:nvSpPr>
        <p:spPr>
          <a:xfrm>
            <a:off x="9093666" y="4798503"/>
            <a:ext cx="2260134" cy="1600438"/>
          </a:xfrm>
          <a:prstGeom prst="rect">
            <a:avLst/>
          </a:prstGeom>
          <a:noFill/>
        </p:spPr>
        <p:txBody>
          <a:bodyPr wrap="square" rtlCol="0">
            <a:spAutoFit/>
          </a:bodyPr>
          <a:lstStyle/>
          <a:p>
            <a:r>
              <a:rPr lang="de-DE" dirty="0"/>
              <a:t>https://leitlinien.dv-osteologie.org/wp-content/uploads/2024/04/Patienten-Risikofaktor-Fragebogen-fuer-Frauen-und-Maenner.pdf</a:t>
            </a:r>
          </a:p>
          <a:p>
            <a:endParaRPr lang="de-DE" dirty="0"/>
          </a:p>
        </p:txBody>
      </p:sp>
    </p:spTree>
    <p:extLst>
      <p:ext uri="{BB962C8B-B14F-4D97-AF65-F5344CB8AC3E}">
        <p14:creationId xmlns:p14="http://schemas.microsoft.com/office/powerpoint/2010/main" val="2128513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0D654-3260-9091-F36D-ECC538569A8D}"/>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2D5E62EC-3107-F3C6-9D1B-72CDFCDA17F0}"/>
              </a:ext>
            </a:extLst>
          </p:cNvPr>
          <p:cNvSpPr>
            <a:spLocks noGrp="1"/>
          </p:cNvSpPr>
          <p:nvPr>
            <p:ph type="body" idx="1"/>
          </p:nvPr>
        </p:nvSpPr>
        <p:spPr/>
        <p:txBody>
          <a:bodyPr/>
          <a:lstStyle/>
          <a:p>
            <a:endParaRPr lang="de-DE" dirty="0"/>
          </a:p>
        </p:txBody>
      </p:sp>
      <p:pic>
        <p:nvPicPr>
          <p:cNvPr id="5" name="Grafik 4">
            <a:extLst>
              <a:ext uri="{FF2B5EF4-FFF2-40B4-BE49-F238E27FC236}">
                <a16:creationId xmlns:a16="http://schemas.microsoft.com/office/drawing/2014/main" id="{8E4A075C-E4B3-7DF6-5483-253BB00CAC9E}"/>
              </a:ext>
            </a:extLst>
          </p:cNvPr>
          <p:cNvPicPr>
            <a:picLocks noChangeAspect="1"/>
          </p:cNvPicPr>
          <p:nvPr/>
        </p:nvPicPr>
        <p:blipFill>
          <a:blip r:embed="rId2"/>
          <a:stretch>
            <a:fillRect/>
          </a:stretch>
        </p:blipFill>
        <p:spPr>
          <a:xfrm>
            <a:off x="369116" y="-2717"/>
            <a:ext cx="10050011" cy="6022261"/>
          </a:xfrm>
          <a:prstGeom prst="rect">
            <a:avLst/>
          </a:prstGeom>
        </p:spPr>
      </p:pic>
      <p:sp>
        <p:nvSpPr>
          <p:cNvPr id="6" name="Textfeld 5">
            <a:extLst>
              <a:ext uri="{FF2B5EF4-FFF2-40B4-BE49-F238E27FC236}">
                <a16:creationId xmlns:a16="http://schemas.microsoft.com/office/drawing/2014/main" id="{FA396C32-FF6D-B0B0-FD6C-E17A74640E6A}"/>
              </a:ext>
            </a:extLst>
          </p:cNvPr>
          <p:cNvSpPr txBox="1"/>
          <p:nvPr/>
        </p:nvSpPr>
        <p:spPr>
          <a:xfrm>
            <a:off x="369116" y="6311900"/>
            <a:ext cx="10325262" cy="738664"/>
          </a:xfrm>
          <a:prstGeom prst="rect">
            <a:avLst/>
          </a:prstGeom>
          <a:noFill/>
        </p:spPr>
        <p:txBody>
          <a:bodyPr wrap="none" rtlCol="0">
            <a:spAutoFit/>
          </a:bodyPr>
          <a:lstStyle/>
          <a:p>
            <a:r>
              <a:rPr lang="de-DE" dirty="0"/>
              <a:t>https://leitlinien.dv-osteologie.org/wp-content/uploads/2024/04/Patienten-Risikofaktor-Fragebogen-fuer-Frauen-und-Maenner.pdf</a:t>
            </a:r>
          </a:p>
          <a:p>
            <a:endParaRPr lang="de-DE" dirty="0"/>
          </a:p>
          <a:p>
            <a:endParaRPr lang="de-DE" dirty="0"/>
          </a:p>
        </p:txBody>
      </p:sp>
    </p:spTree>
    <p:extLst>
      <p:ext uri="{BB962C8B-B14F-4D97-AF65-F5344CB8AC3E}">
        <p14:creationId xmlns:p14="http://schemas.microsoft.com/office/powerpoint/2010/main" val="2403022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55747-7341-1911-448B-CD7F3F8A137D}"/>
              </a:ext>
            </a:extLst>
          </p:cNvPr>
          <p:cNvSpPr>
            <a:spLocks noGrp="1"/>
          </p:cNvSpPr>
          <p:nvPr>
            <p:ph type="title"/>
          </p:nvPr>
        </p:nvSpPr>
        <p:spPr/>
        <p:txBody>
          <a:bodyPr/>
          <a:lstStyle/>
          <a:p>
            <a:r>
              <a:rPr lang="de-DE" dirty="0"/>
              <a:t>DXA Fragebogen</a:t>
            </a:r>
          </a:p>
        </p:txBody>
      </p:sp>
      <p:sp>
        <p:nvSpPr>
          <p:cNvPr id="3" name="Textplatzhalter 2">
            <a:extLst>
              <a:ext uri="{FF2B5EF4-FFF2-40B4-BE49-F238E27FC236}">
                <a16:creationId xmlns:a16="http://schemas.microsoft.com/office/drawing/2014/main" id="{29A6CD7E-EDE7-BD64-500F-2C5DADB10454}"/>
              </a:ext>
            </a:extLst>
          </p:cNvPr>
          <p:cNvSpPr>
            <a:spLocks noGrp="1"/>
          </p:cNvSpPr>
          <p:nvPr>
            <p:ph type="body" idx="1"/>
          </p:nvPr>
        </p:nvSpPr>
        <p:spPr/>
        <p:txBody>
          <a:bodyPr/>
          <a:lstStyle/>
          <a:p>
            <a:r>
              <a:rPr lang="de-DE" dirty="0"/>
              <a:t>Möglichst vom Patienten ganz in Ruhe, </a:t>
            </a:r>
            <a:r>
              <a:rPr lang="de-DE" dirty="0" err="1"/>
              <a:t>zB</a:t>
            </a:r>
            <a:r>
              <a:rPr lang="de-DE" dirty="0"/>
              <a:t> zuhause auszufüllen</a:t>
            </a:r>
          </a:p>
        </p:txBody>
      </p:sp>
    </p:spTree>
    <p:extLst>
      <p:ext uri="{BB962C8B-B14F-4D97-AF65-F5344CB8AC3E}">
        <p14:creationId xmlns:p14="http://schemas.microsoft.com/office/powerpoint/2010/main" val="4239813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endParaRPr/>
          </a:p>
        </p:txBody>
      </p:sp>
      <p:sp>
        <p:nvSpPr>
          <p:cNvPr id="115" name="Google Shape;115;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16" name="Google Shape;116;p5"/>
          <p:cNvPicPr preferRelativeResize="0"/>
          <p:nvPr/>
        </p:nvPicPr>
        <p:blipFill rotWithShape="1">
          <a:blip r:embed="rId3">
            <a:alphaModFix/>
          </a:blip>
          <a:srcRect t="6835" b="17534"/>
          <a:stretch/>
        </p:blipFill>
        <p:spPr>
          <a:xfrm>
            <a:off x="641616" y="0"/>
            <a:ext cx="6468171" cy="6823458"/>
          </a:xfrm>
          <a:prstGeom prst="rect">
            <a:avLst/>
          </a:prstGeom>
          <a:noFill/>
          <a:ln>
            <a:noFill/>
          </a:ln>
        </p:spPr>
      </p:pic>
      <p:sp>
        <p:nvSpPr>
          <p:cNvPr id="117" name="Google Shape;117;p5"/>
          <p:cNvSpPr txBox="1"/>
          <p:nvPr/>
        </p:nvSpPr>
        <p:spPr>
          <a:xfrm>
            <a:off x="7109787" y="4414477"/>
            <a:ext cx="4844783" cy="26161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i="0">
                <a:solidFill>
                  <a:schemeClr val="dk1"/>
                </a:solidFill>
                <a:latin typeface="Helvetica Neue"/>
                <a:ea typeface="Helvetica Neue"/>
                <a:cs typeface="Helvetica Neue"/>
                <a:sym typeface="Helvetica Neue"/>
              </a:rPr>
              <a:t>Franz Volhard</a:t>
            </a:r>
            <a:r>
              <a:rPr lang="de-DE" sz="1800" b="0" i="0">
                <a:solidFill>
                  <a:schemeClr val="dk1"/>
                </a:solidFill>
                <a:latin typeface="Helvetica Neue"/>
                <a:ea typeface="Helvetica Neue"/>
                <a:cs typeface="Helvetica Neue"/>
                <a:sym typeface="Helvetica Neue"/>
              </a:rPr>
              <a:t> </a:t>
            </a:r>
            <a:br>
              <a:rPr lang="de-DE" sz="1800" b="0" i="0">
                <a:solidFill>
                  <a:schemeClr val="dk1"/>
                </a:solidFill>
                <a:latin typeface="Helvetica Neue"/>
                <a:ea typeface="Helvetica Neue"/>
                <a:cs typeface="Helvetica Neue"/>
                <a:sym typeface="Helvetica Neue"/>
              </a:rPr>
            </a:br>
            <a:r>
              <a:rPr lang="de-DE" sz="1600" b="0" i="0">
                <a:solidFill>
                  <a:schemeClr val="dk1"/>
                </a:solidFill>
                <a:latin typeface="Helvetica Neue"/>
                <a:ea typeface="Helvetica Neue"/>
                <a:cs typeface="Helvetica Neue"/>
                <a:sym typeface="Helvetica Neue"/>
              </a:rPr>
              <a:t>(* 2. Mai 1872 in München, † 24. Mai 1950 in Frankfurt am Main) war ein deutscher Internist und gilt als Nestor der Nephrologie. Zu seinen bedeutendsten Leistungen zählt die Beschreibung des seit 1906 bekannten chemisch-humoralen Mechanismus des Bluthochdrucks bei Nieren-krankheiten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A4E9E-0083-99E8-2F43-7B1E9629A8BE}"/>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6317B514-4227-25B6-25A1-EA87F29CE9DB}"/>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909F56BD-1D7D-310F-F440-15A89BC7D521}"/>
              </a:ext>
            </a:extLst>
          </p:cNvPr>
          <p:cNvPicPr>
            <a:picLocks noChangeAspect="1"/>
          </p:cNvPicPr>
          <p:nvPr/>
        </p:nvPicPr>
        <p:blipFill>
          <a:blip r:embed="rId2"/>
          <a:stretch>
            <a:fillRect/>
          </a:stretch>
        </p:blipFill>
        <p:spPr>
          <a:xfrm>
            <a:off x="0" y="103132"/>
            <a:ext cx="12192000" cy="6651736"/>
          </a:xfrm>
          <a:prstGeom prst="rect">
            <a:avLst/>
          </a:prstGeom>
        </p:spPr>
      </p:pic>
    </p:spTree>
    <p:extLst>
      <p:ext uri="{BB962C8B-B14F-4D97-AF65-F5344CB8AC3E}">
        <p14:creationId xmlns:p14="http://schemas.microsoft.com/office/powerpoint/2010/main" val="2137975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8F4E7-B888-6C8B-F05A-71E7066647CC}"/>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F9CD0D01-3B72-E2D7-F7D4-88FDDB94278A}"/>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7170A565-394A-8603-9E50-63CCEF0CF8D3}"/>
              </a:ext>
            </a:extLst>
          </p:cNvPr>
          <p:cNvPicPr>
            <a:picLocks noChangeAspect="1"/>
          </p:cNvPicPr>
          <p:nvPr/>
        </p:nvPicPr>
        <p:blipFill>
          <a:blip r:embed="rId2"/>
          <a:stretch>
            <a:fillRect/>
          </a:stretch>
        </p:blipFill>
        <p:spPr>
          <a:xfrm>
            <a:off x="1449315" y="0"/>
            <a:ext cx="9293369" cy="6858000"/>
          </a:xfrm>
          <a:prstGeom prst="rect">
            <a:avLst/>
          </a:prstGeom>
        </p:spPr>
      </p:pic>
    </p:spTree>
    <p:extLst>
      <p:ext uri="{BB962C8B-B14F-4D97-AF65-F5344CB8AC3E}">
        <p14:creationId xmlns:p14="http://schemas.microsoft.com/office/powerpoint/2010/main" val="206694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BDCB2-FB18-E56B-C0C0-173929E5CAA1}"/>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366292EE-99FF-0864-25AE-BB1B34852125}"/>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43938544-874D-B655-2BFC-B0E184E78473}"/>
              </a:ext>
            </a:extLst>
          </p:cNvPr>
          <p:cNvPicPr>
            <a:picLocks noChangeAspect="1"/>
          </p:cNvPicPr>
          <p:nvPr/>
        </p:nvPicPr>
        <p:blipFill>
          <a:blip r:embed="rId2"/>
          <a:stretch>
            <a:fillRect/>
          </a:stretch>
        </p:blipFill>
        <p:spPr>
          <a:xfrm>
            <a:off x="0" y="0"/>
            <a:ext cx="12192000" cy="1519731"/>
          </a:xfrm>
          <a:prstGeom prst="rect">
            <a:avLst/>
          </a:prstGeom>
        </p:spPr>
      </p:pic>
      <p:pic>
        <p:nvPicPr>
          <p:cNvPr id="7" name="Grafik 6">
            <a:extLst>
              <a:ext uri="{FF2B5EF4-FFF2-40B4-BE49-F238E27FC236}">
                <a16:creationId xmlns:a16="http://schemas.microsoft.com/office/drawing/2014/main" id="{8E0CA80B-A6F3-EA1C-A392-593C6154BEA6}"/>
              </a:ext>
            </a:extLst>
          </p:cNvPr>
          <p:cNvPicPr>
            <a:picLocks noChangeAspect="1"/>
          </p:cNvPicPr>
          <p:nvPr/>
        </p:nvPicPr>
        <p:blipFill>
          <a:blip r:embed="rId3"/>
          <a:stretch>
            <a:fillRect/>
          </a:stretch>
        </p:blipFill>
        <p:spPr>
          <a:xfrm>
            <a:off x="0" y="1463890"/>
            <a:ext cx="12192000" cy="5358891"/>
          </a:xfrm>
          <a:prstGeom prst="rect">
            <a:avLst/>
          </a:prstGeom>
        </p:spPr>
      </p:pic>
    </p:spTree>
    <p:extLst>
      <p:ext uri="{BB962C8B-B14F-4D97-AF65-F5344CB8AC3E}">
        <p14:creationId xmlns:p14="http://schemas.microsoft.com/office/powerpoint/2010/main" val="2080385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0961A-7AA3-86AE-2752-5111152E5CF1}"/>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CBF5A62C-613F-506C-2B13-802C03F6F9E7}"/>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BF39C944-4A0D-8026-2482-95F0EE3F81F8}"/>
              </a:ext>
            </a:extLst>
          </p:cNvPr>
          <p:cNvPicPr>
            <a:picLocks noChangeAspect="1"/>
          </p:cNvPicPr>
          <p:nvPr/>
        </p:nvPicPr>
        <p:blipFill>
          <a:blip r:embed="rId2"/>
          <a:stretch>
            <a:fillRect/>
          </a:stretch>
        </p:blipFill>
        <p:spPr>
          <a:xfrm>
            <a:off x="0" y="913597"/>
            <a:ext cx="12192000" cy="5030805"/>
          </a:xfrm>
          <a:prstGeom prst="rect">
            <a:avLst/>
          </a:prstGeom>
        </p:spPr>
      </p:pic>
    </p:spTree>
    <p:extLst>
      <p:ext uri="{BB962C8B-B14F-4D97-AF65-F5344CB8AC3E}">
        <p14:creationId xmlns:p14="http://schemas.microsoft.com/office/powerpoint/2010/main" val="1152184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6F5976-2DBB-01C9-D5AD-97A00B4B0D51}"/>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853B3840-8BC4-83DC-DF25-94F9C6EF37CD}"/>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7C422B7B-216E-DD6C-5E10-92B4D65DC348}"/>
              </a:ext>
            </a:extLst>
          </p:cNvPr>
          <p:cNvPicPr>
            <a:picLocks noChangeAspect="1"/>
          </p:cNvPicPr>
          <p:nvPr/>
        </p:nvPicPr>
        <p:blipFill>
          <a:blip r:embed="rId2"/>
          <a:stretch>
            <a:fillRect/>
          </a:stretch>
        </p:blipFill>
        <p:spPr>
          <a:xfrm>
            <a:off x="0" y="496099"/>
            <a:ext cx="12192000" cy="5865802"/>
          </a:xfrm>
          <a:prstGeom prst="rect">
            <a:avLst/>
          </a:prstGeom>
        </p:spPr>
      </p:pic>
    </p:spTree>
    <p:extLst>
      <p:ext uri="{BB962C8B-B14F-4D97-AF65-F5344CB8AC3E}">
        <p14:creationId xmlns:p14="http://schemas.microsoft.com/office/powerpoint/2010/main" val="3140625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409CA7-359F-A2FB-36E4-0D9D41C3300F}"/>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8F72D347-ECD9-42AA-75D5-88C53CE0B3C0}"/>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403EAEF8-9DE9-E5F5-79C8-2804C7AF4CBC}"/>
              </a:ext>
            </a:extLst>
          </p:cNvPr>
          <p:cNvPicPr>
            <a:picLocks noChangeAspect="1"/>
          </p:cNvPicPr>
          <p:nvPr/>
        </p:nvPicPr>
        <p:blipFill>
          <a:blip r:embed="rId2"/>
          <a:stretch>
            <a:fillRect/>
          </a:stretch>
        </p:blipFill>
        <p:spPr>
          <a:xfrm>
            <a:off x="0" y="843586"/>
            <a:ext cx="12192000" cy="5170828"/>
          </a:xfrm>
          <a:prstGeom prst="rect">
            <a:avLst/>
          </a:prstGeom>
        </p:spPr>
      </p:pic>
    </p:spTree>
    <p:extLst>
      <p:ext uri="{BB962C8B-B14F-4D97-AF65-F5344CB8AC3E}">
        <p14:creationId xmlns:p14="http://schemas.microsoft.com/office/powerpoint/2010/main" val="2899389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DCB63B-A677-4CA9-2C8C-EA5CCADE5305}"/>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2A5FB7D9-E75D-3986-EB39-A0A0B3D5A735}"/>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1D62FFD8-6CB9-50EE-41D8-6F3687EBE239}"/>
              </a:ext>
            </a:extLst>
          </p:cNvPr>
          <p:cNvPicPr>
            <a:picLocks noChangeAspect="1"/>
          </p:cNvPicPr>
          <p:nvPr/>
        </p:nvPicPr>
        <p:blipFill>
          <a:blip r:embed="rId2"/>
          <a:stretch>
            <a:fillRect/>
          </a:stretch>
        </p:blipFill>
        <p:spPr>
          <a:xfrm>
            <a:off x="2263171" y="0"/>
            <a:ext cx="7665657" cy="6858000"/>
          </a:xfrm>
          <a:prstGeom prst="rect">
            <a:avLst/>
          </a:prstGeom>
        </p:spPr>
      </p:pic>
    </p:spTree>
    <p:extLst>
      <p:ext uri="{BB962C8B-B14F-4D97-AF65-F5344CB8AC3E}">
        <p14:creationId xmlns:p14="http://schemas.microsoft.com/office/powerpoint/2010/main" val="3207828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D44BA-0433-AB1C-3B0D-19B1B2D8FBEA}"/>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4FE81933-2497-B81B-2F9C-F74B040C36A6}"/>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D626E914-E4C7-2453-F504-12A478515145}"/>
              </a:ext>
            </a:extLst>
          </p:cNvPr>
          <p:cNvPicPr>
            <a:picLocks noChangeAspect="1"/>
          </p:cNvPicPr>
          <p:nvPr/>
        </p:nvPicPr>
        <p:blipFill>
          <a:blip r:embed="rId2"/>
          <a:stretch>
            <a:fillRect/>
          </a:stretch>
        </p:blipFill>
        <p:spPr>
          <a:xfrm>
            <a:off x="980361" y="518706"/>
            <a:ext cx="10231278" cy="5820587"/>
          </a:xfrm>
          <a:prstGeom prst="rect">
            <a:avLst/>
          </a:prstGeom>
        </p:spPr>
      </p:pic>
    </p:spTree>
    <p:extLst>
      <p:ext uri="{BB962C8B-B14F-4D97-AF65-F5344CB8AC3E}">
        <p14:creationId xmlns:p14="http://schemas.microsoft.com/office/powerpoint/2010/main" val="4126479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D4DD0-59AD-B7C5-AEF9-D8C73F826D59}"/>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B2E7082B-86F7-B494-29DA-804F81DF18E5}"/>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23BE83C7-BAE5-0DCF-5900-E7A5E7086C17}"/>
              </a:ext>
            </a:extLst>
          </p:cNvPr>
          <p:cNvPicPr>
            <a:picLocks noChangeAspect="1"/>
          </p:cNvPicPr>
          <p:nvPr/>
        </p:nvPicPr>
        <p:blipFill>
          <a:blip r:embed="rId2"/>
          <a:stretch>
            <a:fillRect/>
          </a:stretch>
        </p:blipFill>
        <p:spPr>
          <a:xfrm>
            <a:off x="1829322" y="0"/>
            <a:ext cx="8533356" cy="6858000"/>
          </a:xfrm>
          <a:prstGeom prst="rect">
            <a:avLst/>
          </a:prstGeom>
        </p:spPr>
      </p:pic>
    </p:spTree>
    <p:extLst>
      <p:ext uri="{BB962C8B-B14F-4D97-AF65-F5344CB8AC3E}">
        <p14:creationId xmlns:p14="http://schemas.microsoft.com/office/powerpoint/2010/main" val="3901351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a:t>Dokumentation bei Therapieeinleitung</a:t>
            </a:r>
            <a:endParaRPr/>
          </a:p>
        </p:txBody>
      </p:sp>
      <p:sp>
        <p:nvSpPr>
          <p:cNvPr id="233" name="Google Shape;23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de-DE"/>
              <a:t>Identisch zur Diagnosestellung!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838200" y="365125"/>
            <a:ext cx="10515600" cy="182863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de-DE"/>
              <a:t>Worauf müssen wir bei der Dokumentation und  Diagnosestellung der Osteoporose achten?</a:t>
            </a:r>
            <a:endParaRPr/>
          </a:p>
        </p:txBody>
      </p:sp>
      <p:sp>
        <p:nvSpPr>
          <p:cNvPr id="101" name="Google Shape;101;p3"/>
          <p:cNvSpPr txBox="1">
            <a:spLocks noGrp="1"/>
          </p:cNvSpPr>
          <p:nvPr>
            <p:ph type="body" idx="1"/>
          </p:nvPr>
        </p:nvSpPr>
        <p:spPr>
          <a:xfrm>
            <a:off x="838200" y="2662989"/>
            <a:ext cx="10515600" cy="351397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de-DE" dirty="0"/>
              <a:t>Bei Erstdiagnose</a:t>
            </a:r>
          </a:p>
          <a:p>
            <a:pPr marL="685800" lvl="1" indent="-228600">
              <a:spcBef>
                <a:spcPts val="0"/>
              </a:spcBef>
              <a:buSzPts val="2800"/>
            </a:pPr>
            <a:r>
              <a:rPr lang="de-DE" dirty="0"/>
              <a:t>Abgrenzung zur Osteopenie als Vorstufe der Osteoporose</a:t>
            </a:r>
          </a:p>
          <a:p>
            <a:pPr marL="685800" lvl="1" indent="-228600">
              <a:spcBef>
                <a:spcPts val="0"/>
              </a:spcBef>
              <a:buSzPts val="2800"/>
            </a:pPr>
            <a:r>
              <a:rPr lang="de-DE" dirty="0"/>
              <a:t>Abgrenzung zur Osteomalazie als Knochenaufbaustörung</a:t>
            </a:r>
            <a:endParaRPr dirty="0"/>
          </a:p>
          <a:p>
            <a:pPr marL="228600" lvl="0" indent="-228600" algn="l" rtl="0">
              <a:lnSpc>
                <a:spcPct val="90000"/>
              </a:lnSpc>
              <a:spcBef>
                <a:spcPts val="1000"/>
              </a:spcBef>
              <a:spcAft>
                <a:spcPts val="0"/>
              </a:spcAft>
              <a:buClr>
                <a:schemeClr val="dk1"/>
              </a:buClr>
              <a:buSzPts val="2800"/>
              <a:buChar char="•"/>
            </a:pPr>
            <a:r>
              <a:rPr lang="de-DE" dirty="0"/>
              <a:t>Bei Medikationsbeginn</a:t>
            </a:r>
            <a:endParaRPr dirty="0"/>
          </a:p>
          <a:p>
            <a:pPr marL="228600" lvl="0" indent="-228600" algn="l" rtl="0">
              <a:lnSpc>
                <a:spcPct val="90000"/>
              </a:lnSpc>
              <a:spcBef>
                <a:spcPts val="1000"/>
              </a:spcBef>
              <a:spcAft>
                <a:spcPts val="0"/>
              </a:spcAft>
              <a:buClr>
                <a:schemeClr val="dk1"/>
              </a:buClr>
              <a:buSzPts val="2800"/>
              <a:buChar char="•"/>
            </a:pPr>
            <a:r>
              <a:rPr lang="de-DE" dirty="0"/>
              <a:t>Bei Medikationsänderung</a:t>
            </a:r>
          </a:p>
          <a:p>
            <a:pPr marL="228600" lvl="0" indent="-228600" algn="l" rtl="0">
              <a:lnSpc>
                <a:spcPct val="90000"/>
              </a:lnSpc>
              <a:spcBef>
                <a:spcPts val="1000"/>
              </a:spcBef>
              <a:spcAft>
                <a:spcPts val="0"/>
              </a:spcAft>
              <a:buClr>
                <a:schemeClr val="dk1"/>
              </a:buClr>
              <a:buSzPts val="2800"/>
              <a:buChar char="•"/>
            </a:pPr>
            <a:r>
              <a:rPr lang="de-DE" dirty="0"/>
              <a:t>Bei Einschluss in DMP Osteoporose</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8990B-8655-67D2-8637-18DF82EA8A33}"/>
              </a:ext>
            </a:extLst>
          </p:cNvPr>
          <p:cNvSpPr>
            <a:spLocks noGrp="1"/>
          </p:cNvSpPr>
          <p:nvPr>
            <p:ph type="title"/>
          </p:nvPr>
        </p:nvSpPr>
        <p:spPr/>
        <p:txBody>
          <a:bodyPr/>
          <a:lstStyle/>
          <a:p>
            <a:r>
              <a:rPr lang="de-DE" kern="100" dirty="0">
                <a:latin typeface="Arial" panose="020B0604020202020204" pitchFamily="34" charset="0"/>
                <a:ea typeface="Aptos" panose="020B0004020202020204" pitchFamily="34" charset="0"/>
                <a:cs typeface="Times New Roman" panose="02020603050405020304" pitchFamily="18" charset="0"/>
              </a:rPr>
              <a:t>Kontraindikationen von Estradiol</a:t>
            </a:r>
            <a:br>
              <a:rPr lang="de-DE" kern="100" dirty="0">
                <a:latin typeface="Aptos" panose="020B0004020202020204" pitchFamily="34" charset="0"/>
                <a:ea typeface="Aptos" panose="020B0004020202020204" pitchFamily="34" charset="0"/>
                <a:cs typeface="Times New Roman" panose="02020603050405020304" pitchFamily="18" charset="0"/>
              </a:rPr>
            </a:br>
            <a:endParaRPr lang="de-DE" dirty="0"/>
          </a:p>
        </p:txBody>
      </p:sp>
      <p:sp>
        <p:nvSpPr>
          <p:cNvPr id="3" name="Textplatzhalter 2">
            <a:extLst>
              <a:ext uri="{FF2B5EF4-FFF2-40B4-BE49-F238E27FC236}">
                <a16:creationId xmlns:a16="http://schemas.microsoft.com/office/drawing/2014/main" id="{D24B2D58-BE6B-7742-4D69-57238A56BCF2}"/>
              </a:ext>
            </a:extLst>
          </p:cNvPr>
          <p:cNvSpPr>
            <a:spLocks noGrp="1"/>
          </p:cNvSpPr>
          <p:nvPr>
            <p:ph type="body" idx="1"/>
          </p:nvPr>
        </p:nvSpPr>
        <p:spPr/>
        <p:txBody>
          <a:bodyPr>
            <a:normAutofit/>
          </a:bodyPr>
          <a:lstStyle/>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Mamma-Karzinom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C50.9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Endometrium-Karzinom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C54.1</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Unkl. genitale Blutung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N93.9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de-DE" sz="1800" kern="100" dirty="0" err="1">
                <a:effectLst/>
                <a:latin typeface="Arial" panose="020B0604020202020204" pitchFamily="34" charset="0"/>
                <a:ea typeface="Aptos" panose="020B0004020202020204" pitchFamily="34" charset="0"/>
                <a:cs typeface="Times New Roman" panose="02020603050405020304" pitchFamily="18" charset="0"/>
              </a:rPr>
              <a:t>Endometriumhyperplasie</a:t>
            </a:r>
            <a:r>
              <a:rPr lang="de-DE" sz="1800" kern="100" dirty="0">
                <a:effectLst/>
                <a:latin typeface="Arial" panose="020B0604020202020204" pitchFamily="34" charset="0"/>
                <a:ea typeface="Aptos" panose="020B0004020202020204" pitchFamily="34" charset="0"/>
                <a:cs typeface="Times New Roman" panose="02020603050405020304" pitchFamily="18" charset="0"/>
              </a:rPr>
              <a:t>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N85.0</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Arial" panose="020B0604020202020204" pitchFamily="34" charset="0"/>
              <a:buChar char="•"/>
              <a:tabLst>
                <a:tab pos="457200" algn="l"/>
              </a:tabLst>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Vorgeschichte von tiefen Venenthrombosen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{I80.2Z}</a:t>
            </a:r>
            <a:r>
              <a:rPr lang="de-DE" sz="1800" kern="100" dirty="0">
                <a:effectLst/>
                <a:latin typeface="Arial" panose="020B0604020202020204" pitchFamily="34" charset="0"/>
                <a:ea typeface="Aptos" panose="020B0004020202020204" pitchFamily="34" charset="0"/>
                <a:cs typeface="Times New Roman" panose="02020603050405020304" pitchFamily="18" charset="0"/>
              </a:rPr>
              <a:t> oder Lungenembolien{</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I26.9Z} </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err="1">
                <a:effectLst/>
                <a:latin typeface="Arial" panose="020B0604020202020204" pitchFamily="34" charset="0"/>
                <a:ea typeface="Aptos" panose="020B0004020202020204" pitchFamily="34" charset="0"/>
                <a:cs typeface="Times New Roman" panose="02020603050405020304" pitchFamily="18" charset="0"/>
              </a:rPr>
              <a:t>Thrombophilie</a:t>
            </a:r>
            <a:r>
              <a:rPr lang="de-DE" sz="1800" kern="100" dirty="0">
                <a:effectLst/>
                <a:latin typeface="Arial" panose="020B0604020202020204" pitchFamily="34" charset="0"/>
                <a:ea typeface="Aptos" panose="020B0004020202020204" pitchFamily="34" charset="0"/>
                <a:cs typeface="Times New Roman" panose="02020603050405020304" pitchFamily="18" charset="0"/>
              </a:rPr>
              <a:t>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D68.5</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Angina </a:t>
            </a:r>
            <a:r>
              <a:rPr lang="de-DE" sz="1800" kern="100" dirty="0" err="1">
                <a:effectLst/>
                <a:latin typeface="Arial" panose="020B0604020202020204" pitchFamily="34" charset="0"/>
                <a:ea typeface="Aptos" panose="020B0004020202020204" pitchFamily="34" charset="0"/>
                <a:cs typeface="Times New Roman" panose="02020603050405020304" pitchFamily="18" charset="0"/>
              </a:rPr>
              <a:t>pectoris</a:t>
            </a:r>
            <a:r>
              <a:rPr lang="de-DE" sz="1800" kern="100" dirty="0">
                <a:effectLst/>
                <a:latin typeface="Arial" panose="020B0604020202020204" pitchFamily="34" charset="0"/>
                <a:ea typeface="Aptos" panose="020B0004020202020204" pitchFamily="34" charset="0"/>
                <a:cs typeface="Times New Roman" panose="02020603050405020304" pitchFamily="18" charset="0"/>
              </a:rPr>
              <a:t>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I20.9</a:t>
            </a:r>
            <a:r>
              <a:rPr lang="de-DE" sz="1800" kern="100" dirty="0">
                <a:effectLst/>
                <a:latin typeface="Arial" panose="020B0604020202020204" pitchFamily="34" charset="0"/>
                <a:ea typeface="Aptos" panose="020B0004020202020204" pitchFamily="34" charset="0"/>
                <a:cs typeface="Times New Roman" panose="02020603050405020304" pitchFamily="18" charset="0"/>
              </a:rPr>
              <a:t>, Z.n. Herzinfarkt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I25.29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Lebererkrankung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K76.9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Porphyrie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E80.2</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1912026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05DFE-2704-2D48-5399-F8BECB0D1961}"/>
              </a:ext>
            </a:extLst>
          </p:cNvPr>
          <p:cNvSpPr>
            <a:spLocks noGrp="1"/>
          </p:cNvSpPr>
          <p:nvPr>
            <p:ph type="title"/>
          </p:nvPr>
        </p:nvSpPr>
        <p:spPr/>
        <p:txBody>
          <a:bodyPr>
            <a:normAutofit fontScale="90000"/>
          </a:bodyPr>
          <a:lstStyle/>
          <a:p>
            <a:r>
              <a:rPr lang="de-DE" kern="100" dirty="0">
                <a:latin typeface="Arial" panose="020B0604020202020204" pitchFamily="34" charset="0"/>
                <a:ea typeface="Aptos" panose="020B0004020202020204" pitchFamily="34" charset="0"/>
                <a:cs typeface="Times New Roman" panose="02020603050405020304" pitchFamily="18" charset="0"/>
              </a:rPr>
              <a:t>Besondere Überwachungsdiagnosen bei Estradiol</a:t>
            </a:r>
            <a:br>
              <a:rPr lang="de-DE" kern="100" dirty="0">
                <a:latin typeface="Aptos" panose="020B0004020202020204" pitchFamily="34" charset="0"/>
                <a:ea typeface="Aptos" panose="020B0004020202020204" pitchFamily="34" charset="0"/>
                <a:cs typeface="Times New Roman" panose="02020603050405020304" pitchFamily="18" charset="0"/>
              </a:rPr>
            </a:br>
            <a:endParaRPr lang="de-DE" dirty="0"/>
          </a:p>
        </p:txBody>
      </p:sp>
      <p:sp>
        <p:nvSpPr>
          <p:cNvPr id="3" name="Textplatzhalter 2">
            <a:extLst>
              <a:ext uri="{FF2B5EF4-FFF2-40B4-BE49-F238E27FC236}">
                <a16:creationId xmlns:a16="http://schemas.microsoft.com/office/drawing/2014/main" id="{E8674CD0-21C6-0F73-9F9D-0FD923BC7248}"/>
              </a:ext>
            </a:extLst>
          </p:cNvPr>
          <p:cNvSpPr>
            <a:spLocks noGrp="1"/>
          </p:cNvSpPr>
          <p:nvPr>
            <p:ph type="body" idx="1"/>
          </p:nvPr>
        </p:nvSpPr>
        <p:spPr>
          <a:xfrm>
            <a:off x="838200" y="1313895"/>
            <a:ext cx="10515600" cy="4863068"/>
          </a:xfrm>
        </p:spPr>
        <p:txBody>
          <a:bodyPr>
            <a:normAutofit fontScale="92500" lnSpcReduction="10000"/>
          </a:bodyPr>
          <a:lstStyle/>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Hypertonie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I10.90</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Endometriose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N80.9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err="1">
                <a:effectLst/>
                <a:latin typeface="Arial" panose="020B0604020202020204" pitchFamily="34" charset="0"/>
                <a:ea typeface="Aptos" panose="020B0004020202020204" pitchFamily="34" charset="0"/>
                <a:cs typeface="Times New Roman" panose="02020603050405020304" pitchFamily="18" charset="0"/>
              </a:rPr>
              <a:t>Thrombophilie</a:t>
            </a:r>
            <a:r>
              <a:rPr lang="de-DE" sz="1800" kern="100" dirty="0">
                <a:effectLst/>
                <a:latin typeface="Arial" panose="020B0604020202020204" pitchFamily="34" charset="0"/>
                <a:ea typeface="Aptos" panose="020B0004020202020204" pitchFamily="34" charset="0"/>
                <a:cs typeface="Times New Roman" panose="02020603050405020304" pitchFamily="18" charset="0"/>
              </a:rPr>
              <a:t>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D68.5</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Mamma-Karzinom bei Verwandten 1. Grades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C50.9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Lebererkrankungen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K76.9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Cholelithiasis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K80.20</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Migräne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G43.9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Schwere Kopfschmerzen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R51</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Epilepsie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G40.9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Asthma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J45.99</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de-DE" sz="1800" kern="100" dirty="0">
                <a:effectLst/>
                <a:latin typeface="Arial" panose="020B0604020202020204" pitchFamily="34" charset="0"/>
                <a:ea typeface="Aptos" panose="020B0004020202020204" pitchFamily="34" charset="0"/>
                <a:cs typeface="Times New Roman" panose="02020603050405020304" pitchFamily="18" charset="0"/>
              </a:rPr>
              <a:t>Otosklerose </a:t>
            </a:r>
            <a:r>
              <a:rPr lang="de-DE" sz="1800" b="1" kern="100" dirty="0">
                <a:effectLst/>
                <a:latin typeface="Arial" panose="020B0604020202020204" pitchFamily="34" charset="0"/>
                <a:ea typeface="Aptos" panose="020B0004020202020204" pitchFamily="34" charset="0"/>
                <a:cs typeface="Times New Roman" panose="02020603050405020304" pitchFamily="18" charset="0"/>
              </a:rPr>
              <a:t>H80.8</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3886128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7A64C3-40A1-5BC9-7327-E69D19FCD210}"/>
              </a:ext>
            </a:extLst>
          </p:cNvPr>
          <p:cNvSpPr>
            <a:spLocks noGrp="1"/>
          </p:cNvSpPr>
          <p:nvPr>
            <p:ph type="title"/>
          </p:nvPr>
        </p:nvSpPr>
        <p:spPr/>
        <p:txBody>
          <a:bodyPr/>
          <a:lstStyle/>
          <a:p>
            <a:r>
              <a:rPr lang="de-DE" dirty="0"/>
              <a:t>Kontraindikationen von Bisphosphonaten</a:t>
            </a:r>
          </a:p>
        </p:txBody>
      </p:sp>
      <p:sp>
        <p:nvSpPr>
          <p:cNvPr id="3" name="Textplatzhalter 2">
            <a:extLst>
              <a:ext uri="{FF2B5EF4-FFF2-40B4-BE49-F238E27FC236}">
                <a16:creationId xmlns:a16="http://schemas.microsoft.com/office/drawing/2014/main" id="{00E1EBAA-63F1-A3B1-8543-5D3E0A0A84FA}"/>
              </a:ext>
            </a:extLst>
          </p:cNvPr>
          <p:cNvSpPr>
            <a:spLocks noGrp="1"/>
          </p:cNvSpPr>
          <p:nvPr>
            <p:ph type="body" idx="1"/>
          </p:nvPr>
        </p:nvSpPr>
        <p:spPr/>
        <p:txBody>
          <a:bodyPr/>
          <a:lstStyle/>
          <a:p>
            <a:r>
              <a:rPr lang="de-DE" dirty="0" err="1"/>
              <a:t>Ösophagusanomalie</a:t>
            </a:r>
            <a:r>
              <a:rPr lang="de-DE" dirty="0"/>
              <a:t> </a:t>
            </a:r>
            <a:r>
              <a:rPr lang="de-DE" sz="2600" b="1" dirty="0"/>
              <a:t>Q39.9</a:t>
            </a:r>
            <a:r>
              <a:rPr lang="de-DE" dirty="0"/>
              <a:t>, -strikturen </a:t>
            </a:r>
            <a:r>
              <a:rPr lang="de-DE" sz="2600" b="1" dirty="0"/>
              <a:t>K22.2</a:t>
            </a:r>
            <a:r>
              <a:rPr lang="de-DE" dirty="0"/>
              <a:t>, -</a:t>
            </a:r>
            <a:r>
              <a:rPr lang="de-DE" dirty="0" err="1"/>
              <a:t>achalasie</a:t>
            </a:r>
            <a:r>
              <a:rPr lang="de-DE" dirty="0"/>
              <a:t> </a:t>
            </a:r>
            <a:r>
              <a:rPr lang="de-DE" sz="2600" b="1" dirty="0"/>
              <a:t>K22.0</a:t>
            </a:r>
          </a:p>
          <a:p>
            <a:r>
              <a:rPr lang="de-DE" dirty="0"/>
              <a:t>Steh- und Sitzunfähigkeit </a:t>
            </a:r>
            <a:r>
              <a:rPr lang="de-DE" sz="2600" b="1" dirty="0"/>
              <a:t>R26.8</a:t>
            </a:r>
          </a:p>
          <a:p>
            <a:pPr algn="l"/>
            <a:r>
              <a:rPr lang="de-DE" dirty="0" err="1"/>
              <a:t>Hypocalcämie</a:t>
            </a:r>
            <a:r>
              <a:rPr lang="de-DE" dirty="0"/>
              <a:t> </a:t>
            </a:r>
            <a:r>
              <a:rPr lang="de-DE" sz="2600" b="1" dirty="0"/>
              <a:t>E83.58</a:t>
            </a:r>
          </a:p>
          <a:p>
            <a:r>
              <a:rPr lang="de-DE" dirty="0"/>
              <a:t>Schwangerschaft </a:t>
            </a:r>
            <a:r>
              <a:rPr lang="de-DE" sz="2600" b="1" dirty="0"/>
              <a:t>Z32</a:t>
            </a:r>
            <a:br>
              <a:rPr lang="de-DE" dirty="0"/>
            </a:br>
            <a:endParaRPr lang="de-DE" dirty="0"/>
          </a:p>
        </p:txBody>
      </p:sp>
    </p:spTree>
    <p:extLst>
      <p:ext uri="{BB962C8B-B14F-4D97-AF65-F5344CB8AC3E}">
        <p14:creationId xmlns:p14="http://schemas.microsoft.com/office/powerpoint/2010/main" val="2440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1D836D-367D-C921-EBA5-B7197E9FD8DA}"/>
              </a:ext>
            </a:extLst>
          </p:cNvPr>
          <p:cNvSpPr>
            <a:spLocks noGrp="1"/>
          </p:cNvSpPr>
          <p:nvPr>
            <p:ph type="title"/>
          </p:nvPr>
        </p:nvSpPr>
        <p:spPr/>
        <p:txBody>
          <a:bodyPr/>
          <a:lstStyle/>
          <a:p>
            <a:r>
              <a:rPr lang="de-DE" b="1" dirty="0"/>
              <a:t>Kontraindikationen von SERMs:</a:t>
            </a:r>
            <a:br>
              <a:rPr lang="de-DE" dirty="0"/>
            </a:br>
            <a:endParaRPr lang="de-DE" dirty="0"/>
          </a:p>
        </p:txBody>
      </p:sp>
      <p:sp>
        <p:nvSpPr>
          <p:cNvPr id="3" name="Textplatzhalter 2">
            <a:extLst>
              <a:ext uri="{FF2B5EF4-FFF2-40B4-BE49-F238E27FC236}">
                <a16:creationId xmlns:a16="http://schemas.microsoft.com/office/drawing/2014/main" id="{3EC7AC39-D091-053D-BBD7-B0DCEE87CC0F}"/>
              </a:ext>
            </a:extLst>
          </p:cNvPr>
          <p:cNvSpPr>
            <a:spLocks noGrp="1"/>
          </p:cNvSpPr>
          <p:nvPr>
            <p:ph type="body" idx="1"/>
          </p:nvPr>
        </p:nvSpPr>
        <p:spPr/>
        <p:txBody>
          <a:bodyPr>
            <a:normAutofit fontScale="92500" lnSpcReduction="20000"/>
          </a:bodyPr>
          <a:lstStyle/>
          <a:p>
            <a:pPr>
              <a:buFont typeface="+mj-lt"/>
              <a:buAutoNum type="arabicPeriod"/>
            </a:pPr>
            <a:r>
              <a:rPr lang="de-DE" dirty="0"/>
              <a:t>Noch keine Menopause</a:t>
            </a:r>
          </a:p>
          <a:p>
            <a:pPr>
              <a:buFont typeface="+mj-lt"/>
              <a:buAutoNum type="arabicPeriod"/>
            </a:pPr>
            <a:r>
              <a:rPr lang="de-DE" dirty="0"/>
              <a:t>Vorgeschichte von tiefen Venenthrombosen </a:t>
            </a:r>
            <a:r>
              <a:rPr lang="de-DE" b="1" dirty="0"/>
              <a:t>{I80.2Z}</a:t>
            </a:r>
            <a:r>
              <a:rPr lang="de-DE" dirty="0"/>
              <a:t> oder Lungenembolien{</a:t>
            </a:r>
            <a:r>
              <a:rPr lang="de-DE" b="1" dirty="0"/>
              <a:t>I26.9Z} </a:t>
            </a:r>
          </a:p>
          <a:p>
            <a:pPr>
              <a:buFont typeface="+mj-lt"/>
              <a:buAutoNum type="arabicPeriod"/>
            </a:pPr>
            <a:r>
              <a:rPr lang="de-DE" dirty="0"/>
              <a:t>Vorgeschichte eines Schlaganfalls</a:t>
            </a:r>
            <a:r>
              <a:rPr lang="de-DE" b="1" dirty="0"/>
              <a:t> {I63.9Z}</a:t>
            </a:r>
          </a:p>
          <a:p>
            <a:pPr>
              <a:buFont typeface="+mj-lt"/>
              <a:buAutoNum type="arabicPeriod"/>
            </a:pPr>
            <a:r>
              <a:rPr lang="de-DE" dirty="0"/>
              <a:t>Koronare Herzkrankheit </a:t>
            </a:r>
            <a:r>
              <a:rPr lang="de-DE" b="1" dirty="0"/>
              <a:t>{I25.19}</a:t>
            </a:r>
          </a:p>
          <a:p>
            <a:pPr>
              <a:buFont typeface="+mj-lt"/>
              <a:buAutoNum type="arabicPeriod"/>
            </a:pPr>
            <a:r>
              <a:rPr lang="de-DE" dirty="0"/>
              <a:t>Aktive Lebererkrankungen {</a:t>
            </a:r>
            <a:r>
              <a:rPr lang="de-DE" b="1" dirty="0"/>
              <a:t>K76.9G}</a:t>
            </a:r>
          </a:p>
          <a:p>
            <a:pPr>
              <a:buFont typeface="+mj-lt"/>
              <a:buAutoNum type="arabicPeriod"/>
            </a:pPr>
            <a:r>
              <a:rPr lang="de-DE" dirty="0"/>
              <a:t>Nierenschädigung </a:t>
            </a:r>
            <a:r>
              <a:rPr lang="de-DE" b="1" dirty="0"/>
              <a:t>{N19G}</a:t>
            </a:r>
          </a:p>
          <a:p>
            <a:pPr>
              <a:buFont typeface="+mj-lt"/>
              <a:buAutoNum type="arabicPeriod"/>
            </a:pPr>
            <a:r>
              <a:rPr lang="de-DE" dirty="0"/>
              <a:t>Unklare Uterusblutung {</a:t>
            </a:r>
            <a:r>
              <a:rPr lang="de-DE" b="1" dirty="0"/>
              <a:t>N93.9G}</a:t>
            </a:r>
          </a:p>
          <a:p>
            <a:pPr>
              <a:buFont typeface="+mj-lt"/>
              <a:buAutoNum type="arabicPeriod"/>
            </a:pPr>
            <a:r>
              <a:rPr lang="de-DE" dirty="0"/>
              <a:t>Endometriumkarzinom</a:t>
            </a:r>
            <a:r>
              <a:rPr lang="de-DE" b="1" dirty="0"/>
              <a:t> {C54.1G}</a:t>
            </a:r>
          </a:p>
          <a:p>
            <a:pPr>
              <a:buFont typeface="+mj-lt"/>
              <a:buAutoNum type="arabicPeriod"/>
            </a:pPr>
            <a:r>
              <a:rPr lang="de-DE" dirty="0"/>
              <a:t>Aktive Behandlung eines Mamma-Karzinoms </a:t>
            </a:r>
            <a:r>
              <a:rPr lang="de-DE" b="1" dirty="0"/>
              <a:t>{C50.9G}</a:t>
            </a:r>
            <a:endParaRPr lang="de-DE" dirty="0"/>
          </a:p>
          <a:p>
            <a:endParaRPr lang="de-DE" dirty="0"/>
          </a:p>
        </p:txBody>
      </p:sp>
    </p:spTree>
    <p:extLst>
      <p:ext uri="{BB962C8B-B14F-4D97-AF65-F5344CB8AC3E}">
        <p14:creationId xmlns:p14="http://schemas.microsoft.com/office/powerpoint/2010/main" val="4038246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9F343-0EF5-69E3-BAE8-7668F3E0A22B}"/>
              </a:ext>
            </a:extLst>
          </p:cNvPr>
          <p:cNvSpPr>
            <a:spLocks noGrp="1"/>
          </p:cNvSpPr>
          <p:nvPr>
            <p:ph type="title"/>
          </p:nvPr>
        </p:nvSpPr>
        <p:spPr/>
        <p:txBody>
          <a:bodyPr/>
          <a:lstStyle/>
          <a:p>
            <a:r>
              <a:rPr lang="de-DE" b="1" dirty="0"/>
              <a:t>Empfehlungen zur Kodierung</a:t>
            </a:r>
            <a:br>
              <a:rPr lang="de-DE" dirty="0"/>
            </a:br>
            <a:endParaRPr lang="de-DE" dirty="0"/>
          </a:p>
        </p:txBody>
      </p:sp>
      <p:sp>
        <p:nvSpPr>
          <p:cNvPr id="3" name="Textplatzhalter 2">
            <a:extLst>
              <a:ext uri="{FF2B5EF4-FFF2-40B4-BE49-F238E27FC236}">
                <a16:creationId xmlns:a16="http://schemas.microsoft.com/office/drawing/2014/main" id="{DCE3D6BA-9E64-1520-29B7-983C9B5E5BD0}"/>
              </a:ext>
            </a:extLst>
          </p:cNvPr>
          <p:cNvSpPr>
            <a:spLocks noGrp="1"/>
          </p:cNvSpPr>
          <p:nvPr>
            <p:ph type="body" idx="1"/>
          </p:nvPr>
        </p:nvSpPr>
        <p:spPr>
          <a:xfrm>
            <a:off x="620785" y="1283516"/>
            <a:ext cx="10733015" cy="5083728"/>
          </a:xfrm>
        </p:spPr>
        <p:txBody>
          <a:bodyPr>
            <a:normAutofit lnSpcReduction="10000"/>
          </a:bodyPr>
          <a:lstStyle/>
          <a:p>
            <a:pPr>
              <a:buFont typeface="+mj-lt"/>
              <a:buAutoNum type="arabicPeriod"/>
            </a:pPr>
            <a:r>
              <a:rPr lang="de-DE" b="1" dirty="0"/>
              <a:t>Dokumentation der Grunderkrankung</a:t>
            </a:r>
            <a:r>
              <a:rPr lang="de-DE" dirty="0"/>
              <a:t>: Zunächst sollte die zugrunde liegende Erkrankung, für die das Medikament verschrieben wurde, mit dem entsprechenden ICD-10-Kode kodiert werden.</a:t>
            </a:r>
          </a:p>
          <a:p>
            <a:pPr>
              <a:buFont typeface="+mj-lt"/>
              <a:buAutoNum type="arabicPeriod"/>
            </a:pPr>
            <a:r>
              <a:rPr lang="de-DE" b="1" dirty="0"/>
              <a:t>Verwendung von T88.7</a:t>
            </a:r>
            <a:r>
              <a:rPr lang="de-DE" dirty="0"/>
              <a:t>: Wenn das Medikament eine unerwünschte Nebenwirkung verursacht hat, die zum Therapieversagen führt, kann T88.7 verwendet werden.</a:t>
            </a:r>
          </a:p>
          <a:p>
            <a:pPr>
              <a:buFont typeface="+mj-lt"/>
              <a:buAutoNum type="arabicPeriod"/>
            </a:pPr>
            <a:r>
              <a:rPr lang="de-DE" b="1" dirty="0"/>
              <a:t>Spezifizierung mit Y57.9</a:t>
            </a:r>
            <a:r>
              <a:rPr lang="de-DE" dirty="0"/>
              <a:t>: Um die spezifische Substanz zu identifizieren, die mit der unerwünschten Wirkung in Verbindung steht, kann ein zusätzlicher Kode wie Y57.9 hinzugefügt werden.</a:t>
            </a:r>
          </a:p>
          <a:p>
            <a:pPr>
              <a:buFont typeface="+mj-lt"/>
              <a:buAutoNum type="arabicPeriod"/>
            </a:pPr>
            <a:r>
              <a:rPr lang="de-DE" b="1" dirty="0"/>
              <a:t>Berücksichtigung von Z92.2</a:t>
            </a:r>
            <a:r>
              <a:rPr lang="de-DE" dirty="0"/>
              <a:t>: Wenn eine frühere medikamentöse Therapie in der Krankengeschichte des Patienten relevant ist, kann Z92.2 verwendet werden, um diese Information zu kodieren.</a:t>
            </a:r>
          </a:p>
          <a:p>
            <a:endParaRPr lang="de-DE" dirty="0"/>
          </a:p>
        </p:txBody>
      </p:sp>
    </p:spTree>
    <p:extLst>
      <p:ext uri="{BB962C8B-B14F-4D97-AF65-F5344CB8AC3E}">
        <p14:creationId xmlns:p14="http://schemas.microsoft.com/office/powerpoint/2010/main" val="3818019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1544C8-74C3-EC08-054D-90989E69BF17}"/>
              </a:ext>
            </a:extLst>
          </p:cNvPr>
          <p:cNvSpPr>
            <a:spLocks noGrp="1"/>
          </p:cNvSpPr>
          <p:nvPr>
            <p:ph type="title"/>
          </p:nvPr>
        </p:nvSpPr>
        <p:spPr/>
        <p:txBody>
          <a:bodyPr/>
          <a:lstStyle/>
          <a:p>
            <a:r>
              <a:rPr lang="de-DE" dirty="0"/>
              <a:t>Dokumentation zum Therapiewechsel:</a:t>
            </a:r>
          </a:p>
        </p:txBody>
      </p:sp>
      <p:sp>
        <p:nvSpPr>
          <p:cNvPr id="3" name="Textplatzhalter 2">
            <a:extLst>
              <a:ext uri="{FF2B5EF4-FFF2-40B4-BE49-F238E27FC236}">
                <a16:creationId xmlns:a16="http://schemas.microsoft.com/office/drawing/2014/main" id="{86F7644F-EA9E-33BD-379A-A97E5E051A5A}"/>
              </a:ext>
            </a:extLst>
          </p:cNvPr>
          <p:cNvSpPr>
            <a:spLocks noGrp="1"/>
          </p:cNvSpPr>
          <p:nvPr>
            <p:ph type="body" idx="1"/>
          </p:nvPr>
        </p:nvSpPr>
        <p:spPr/>
        <p:txBody>
          <a:bodyPr/>
          <a:lstStyle/>
          <a:p>
            <a:r>
              <a:rPr lang="de-DE" dirty="0"/>
              <a:t>Bisherige Behandlung mit Bisphosphonaten {Z92.2G}</a:t>
            </a:r>
          </a:p>
          <a:p>
            <a:pPr lvl="1"/>
            <a:r>
              <a:rPr lang="de-DE" dirty="0"/>
              <a:t> Sonstige medizinische Behandlung in der Vorgeschichte</a:t>
            </a:r>
          </a:p>
          <a:p>
            <a:r>
              <a:rPr lang="de-DE" dirty="0"/>
              <a:t>Nebenwirkung durch Bisphosphonat {T88.7G}</a:t>
            </a:r>
          </a:p>
          <a:p>
            <a:pPr lvl="1"/>
            <a:r>
              <a:rPr lang="de-DE" dirty="0"/>
              <a:t>Nebenwirkung durch indikationsgerechtes Arzneimittel bei ordnungsgemäßer Verabreichung</a:t>
            </a:r>
          </a:p>
          <a:p>
            <a:r>
              <a:rPr lang="de-DE" dirty="0"/>
              <a:t>Keine weitere Zunahme der Knochendichte in der DXA bei Behandlung mit Bisphosphonaten {Y57.9G}</a:t>
            </a:r>
          </a:p>
          <a:p>
            <a:pPr lvl="1"/>
            <a:r>
              <a:rPr lang="de-DE" dirty="0"/>
              <a:t>Unerwünschte Nebenwirkung von Arzneimitteln und Drogen bei indikationsgerechter Anwendung und in korrekter therapeutischer oder prophylaktischer Dosierung</a:t>
            </a:r>
          </a:p>
          <a:p>
            <a:pPr lvl="1"/>
            <a:endParaRPr lang="de-DE" dirty="0"/>
          </a:p>
        </p:txBody>
      </p:sp>
      <p:sp>
        <p:nvSpPr>
          <p:cNvPr id="4" name="Rectangle 1">
            <a:extLst>
              <a:ext uri="{FF2B5EF4-FFF2-40B4-BE49-F238E27FC236}">
                <a16:creationId xmlns:a16="http://schemas.microsoft.com/office/drawing/2014/main" id="{6FB36470-F6E5-BDBC-2913-2F8FA19B1220}"/>
              </a:ext>
            </a:extLst>
          </p:cNvPr>
          <p:cNvSpPr>
            <a:spLocks noChangeArrowheads="1"/>
          </p:cNvSpPr>
          <p:nvPr/>
        </p:nvSpPr>
        <p:spPr bwMode="auto">
          <a:xfrm>
            <a:off x="0" y="-330860"/>
            <a:ext cx="786414" cy="6617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6348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385C6B"/>
                </a:solidFill>
                <a:effectLst/>
                <a:latin typeface="Arial Rounded MT Bold" panose="020F0704030504030204" pitchFamily="34" charset="0"/>
              </a:rPr>
              <a:t>Y57.9</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385C6B"/>
                </a:solidFill>
                <a:effectLst/>
              </a:rPr>
              <a:t>  </a:t>
            </a:r>
            <a:r>
              <a:rPr kumimoji="0" lang="de-DE" altLang="de-DE" sz="1900" b="0" i="0" u="none" strike="noStrike" cap="none" normalizeH="0" baseline="0" dirty="0">
                <a:ln>
                  <a:noFill/>
                </a:ln>
                <a:solidFill>
                  <a:srgbClr val="385C6B"/>
                </a:solidFill>
                <a:effectLst/>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 name="AutoShape 2" descr="Aufrufezeichen">
            <a:extLst>
              <a:ext uri="{FF2B5EF4-FFF2-40B4-BE49-F238E27FC236}">
                <a16:creationId xmlns:a16="http://schemas.microsoft.com/office/drawing/2014/main" id="{C2896FD5-0722-59B4-4555-545B7DF3C4CA}"/>
              </a:ext>
            </a:extLst>
          </p:cNvPr>
          <p:cNvSpPr>
            <a:spLocks noChangeAspect="1" noChangeArrowheads="1"/>
          </p:cNvSpPr>
          <p:nvPr/>
        </p:nvSpPr>
        <p:spPr bwMode="auto">
          <a:xfrm>
            <a:off x="119063"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Rectangle 3">
            <a:extLst>
              <a:ext uri="{FF2B5EF4-FFF2-40B4-BE49-F238E27FC236}">
                <a16:creationId xmlns:a16="http://schemas.microsoft.com/office/drawing/2014/main" id="{1FEDD84E-BF66-7739-9184-3FD0231ACAB1}"/>
              </a:ext>
            </a:extLst>
          </p:cNvPr>
          <p:cNvSpPr>
            <a:spLocks noChangeArrowheads="1"/>
          </p:cNvSpPr>
          <p:nvPr/>
        </p:nvSpPr>
        <p:spPr bwMode="auto">
          <a:xfrm>
            <a:off x="152400" y="-178460"/>
            <a:ext cx="786414" cy="6617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6348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385C6B"/>
                </a:solidFill>
                <a:effectLst/>
                <a:latin typeface="Arial Rounded MT Bold" panose="020F0704030504030204" pitchFamily="34" charset="0"/>
              </a:rPr>
              <a:t>Y57.9</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385C6B"/>
                </a:solidFill>
                <a:effectLst/>
              </a:rPr>
              <a:t>  </a:t>
            </a:r>
            <a:r>
              <a:rPr kumimoji="0" lang="de-DE" altLang="de-DE" sz="1900" b="0" i="0" u="none" strike="noStrike" cap="none" normalizeH="0" baseline="0" dirty="0">
                <a:ln>
                  <a:noFill/>
                </a:ln>
                <a:solidFill>
                  <a:srgbClr val="385C6B"/>
                </a:solidFill>
                <a:effectLst/>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7" name="AutoShape 4" descr="Aufrufezeichen">
            <a:extLst>
              <a:ext uri="{FF2B5EF4-FFF2-40B4-BE49-F238E27FC236}">
                <a16:creationId xmlns:a16="http://schemas.microsoft.com/office/drawing/2014/main" id="{5F90F69B-58BC-A08E-481D-E45174876F27}"/>
              </a:ext>
            </a:extLst>
          </p:cNvPr>
          <p:cNvSpPr>
            <a:spLocks noChangeAspect="1" noChangeArrowheads="1"/>
          </p:cNvSpPr>
          <p:nvPr/>
        </p:nvSpPr>
        <p:spPr bwMode="auto">
          <a:xfrm>
            <a:off x="271463"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943325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66618D-DF52-39ED-E97D-F5603B238834}"/>
              </a:ext>
            </a:extLst>
          </p:cNvPr>
          <p:cNvSpPr>
            <a:spLocks noGrp="1"/>
          </p:cNvSpPr>
          <p:nvPr>
            <p:ph type="title"/>
          </p:nvPr>
        </p:nvSpPr>
        <p:spPr>
          <a:xfrm>
            <a:off x="838200" y="522514"/>
            <a:ext cx="10515600" cy="1168174"/>
          </a:xfrm>
        </p:spPr>
        <p:txBody>
          <a:bodyPr>
            <a:normAutofit fontScale="90000"/>
          </a:bodyPr>
          <a:lstStyle/>
          <a:p>
            <a:r>
              <a:rPr lang="de-DE" kern="100" dirty="0">
                <a:latin typeface="Arial" panose="020B0604020202020204" pitchFamily="34" charset="0"/>
                <a:ea typeface="Aptos" panose="020B0004020202020204" pitchFamily="34" charset="0"/>
                <a:cs typeface="Times New Roman" panose="02020603050405020304" pitchFamily="18" charset="0"/>
              </a:rPr>
              <a:t>Dokumentation zum Therapiewechsel Estradiol</a:t>
            </a:r>
            <a:br>
              <a:rPr lang="de-DE" sz="6000" kern="100" dirty="0">
                <a:latin typeface="Aptos" panose="020B0004020202020204" pitchFamily="34" charset="0"/>
                <a:ea typeface="Aptos" panose="020B0004020202020204" pitchFamily="34" charset="0"/>
                <a:cs typeface="Times New Roman" panose="02020603050405020304" pitchFamily="18" charset="0"/>
              </a:rPr>
            </a:br>
            <a:endParaRPr lang="de-DE" dirty="0"/>
          </a:p>
        </p:txBody>
      </p:sp>
      <p:sp>
        <p:nvSpPr>
          <p:cNvPr id="3" name="Textplatzhalter 2">
            <a:extLst>
              <a:ext uri="{FF2B5EF4-FFF2-40B4-BE49-F238E27FC236}">
                <a16:creationId xmlns:a16="http://schemas.microsoft.com/office/drawing/2014/main" id="{05714694-A5DC-35EE-2123-C29264B4FC2D}"/>
              </a:ext>
            </a:extLst>
          </p:cNvPr>
          <p:cNvSpPr>
            <a:spLocks noGrp="1"/>
          </p:cNvSpPr>
          <p:nvPr>
            <p:ph type="body" idx="1"/>
          </p:nvPr>
        </p:nvSpPr>
        <p:spPr/>
        <p:txBody>
          <a:bodyPr/>
          <a:lstStyle/>
          <a:p>
            <a:pPr marL="342900" lvl="0">
              <a:lnSpc>
                <a:spcPct val="115000"/>
              </a:lnSpc>
              <a:buFont typeface="Symbol" panose="05050102010706020507" pitchFamily="18" charset="2"/>
              <a:buChar char=""/>
            </a:pPr>
            <a:r>
              <a:rPr lang="de-DE" kern="100" dirty="0">
                <a:latin typeface="Arial" panose="020B0604020202020204" pitchFamily="34" charset="0"/>
                <a:ea typeface="Aptos" panose="020B0004020202020204" pitchFamily="34" charset="0"/>
                <a:cs typeface="Times New Roman" panose="02020603050405020304" pitchFamily="18" charset="0"/>
              </a:rPr>
              <a:t>Ikterus </a:t>
            </a:r>
            <a:r>
              <a:rPr lang="de-DE" b="1" kern="100" dirty="0">
                <a:latin typeface="Arial" panose="020B0604020202020204" pitchFamily="34" charset="0"/>
                <a:ea typeface="Aptos" panose="020B0004020202020204" pitchFamily="34" charset="0"/>
                <a:cs typeface="Times New Roman" panose="02020603050405020304" pitchFamily="18" charset="0"/>
              </a:rPr>
              <a:t>R17.0</a:t>
            </a:r>
            <a:endParaRPr lang="de-DE" sz="4000" kern="100" dirty="0">
              <a:latin typeface="Aptos" panose="020B0004020202020204" pitchFamily="34" charset="0"/>
              <a:ea typeface="Aptos" panose="020B0004020202020204" pitchFamily="34" charset="0"/>
              <a:cs typeface="Times New Roman" panose="02020603050405020304" pitchFamily="18" charset="0"/>
            </a:endParaRPr>
          </a:p>
          <a:p>
            <a:pPr marL="342900" lvl="0">
              <a:lnSpc>
                <a:spcPct val="115000"/>
              </a:lnSpc>
              <a:buFont typeface="Symbol" panose="05050102010706020507" pitchFamily="18" charset="2"/>
              <a:buChar char=""/>
            </a:pPr>
            <a:r>
              <a:rPr lang="de-DE" kern="100" dirty="0">
                <a:latin typeface="Arial" panose="020B0604020202020204" pitchFamily="34" charset="0"/>
                <a:ea typeface="Aptos" panose="020B0004020202020204" pitchFamily="34" charset="0"/>
                <a:cs typeface="Times New Roman" panose="02020603050405020304" pitchFamily="18" charset="0"/>
              </a:rPr>
              <a:t>Hypertonie </a:t>
            </a:r>
            <a:r>
              <a:rPr lang="de-DE" b="1" kern="100" dirty="0">
                <a:latin typeface="Arial" panose="020B0604020202020204" pitchFamily="34" charset="0"/>
                <a:ea typeface="Aptos" panose="020B0004020202020204" pitchFamily="34" charset="0"/>
                <a:cs typeface="Times New Roman" panose="02020603050405020304" pitchFamily="18" charset="0"/>
              </a:rPr>
              <a:t>I10.90</a:t>
            </a:r>
            <a:endParaRPr lang="de-DE" sz="4000" kern="100" dirty="0">
              <a:latin typeface="Aptos" panose="020B0004020202020204" pitchFamily="34" charset="0"/>
              <a:ea typeface="Aptos" panose="020B0004020202020204" pitchFamily="34" charset="0"/>
              <a:cs typeface="Times New Roman" panose="02020603050405020304" pitchFamily="18" charset="0"/>
            </a:endParaRPr>
          </a:p>
          <a:p>
            <a:pPr marL="342900" lvl="0">
              <a:lnSpc>
                <a:spcPct val="115000"/>
              </a:lnSpc>
              <a:buFont typeface="Symbol" panose="05050102010706020507" pitchFamily="18" charset="2"/>
              <a:buChar char=""/>
            </a:pPr>
            <a:r>
              <a:rPr lang="de-DE" kern="100" dirty="0">
                <a:latin typeface="Arial" panose="020B0604020202020204" pitchFamily="34" charset="0"/>
                <a:ea typeface="Aptos" panose="020B0004020202020204" pitchFamily="34" charset="0"/>
                <a:cs typeface="Times New Roman" panose="02020603050405020304" pitchFamily="18" charset="0"/>
              </a:rPr>
              <a:t>Migräne </a:t>
            </a:r>
            <a:r>
              <a:rPr lang="de-DE" b="1" kern="100" dirty="0">
                <a:latin typeface="Arial" panose="020B0604020202020204" pitchFamily="34" charset="0"/>
                <a:ea typeface="Aptos" panose="020B0004020202020204" pitchFamily="34" charset="0"/>
                <a:cs typeface="Times New Roman" panose="02020603050405020304" pitchFamily="18" charset="0"/>
              </a:rPr>
              <a:t>G43.9</a:t>
            </a:r>
            <a:endParaRPr lang="de-DE" sz="4000" kern="100" dirty="0">
              <a:latin typeface="Aptos" panose="020B0004020202020204" pitchFamily="34" charset="0"/>
              <a:ea typeface="Aptos" panose="020B0004020202020204" pitchFamily="34" charset="0"/>
              <a:cs typeface="Times New Roman" panose="02020603050405020304" pitchFamily="18" charset="0"/>
            </a:endParaRPr>
          </a:p>
          <a:p>
            <a:pPr marL="342900" lvl="0">
              <a:lnSpc>
                <a:spcPct val="115000"/>
              </a:lnSpc>
              <a:spcAft>
                <a:spcPts val="800"/>
              </a:spcAft>
              <a:buFont typeface="Symbol" panose="05050102010706020507" pitchFamily="18" charset="2"/>
              <a:buChar char=""/>
            </a:pPr>
            <a:r>
              <a:rPr lang="de-DE" kern="100" dirty="0">
                <a:latin typeface="Arial" panose="020B0604020202020204" pitchFamily="34" charset="0"/>
                <a:ea typeface="Aptos" panose="020B0004020202020204" pitchFamily="34" charset="0"/>
                <a:cs typeface="Times New Roman" panose="02020603050405020304" pitchFamily="18" charset="0"/>
              </a:rPr>
              <a:t>Schwangerschaft </a:t>
            </a:r>
            <a:r>
              <a:rPr lang="de-DE" b="1" kern="100" dirty="0">
                <a:latin typeface="Arial" panose="020B0604020202020204" pitchFamily="34" charset="0"/>
                <a:ea typeface="Aptos" panose="020B0004020202020204" pitchFamily="34" charset="0"/>
                <a:cs typeface="Times New Roman" panose="02020603050405020304" pitchFamily="18" charset="0"/>
              </a:rPr>
              <a:t>Z32</a:t>
            </a:r>
            <a:endParaRPr lang="de-DE" sz="4000" kern="100" dirty="0">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1034074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dirty="0"/>
              <a:t>Dokumentation zum Therapiewechsel: Bisphosphonate</a:t>
            </a:r>
            <a:endParaRPr dirty="0"/>
          </a:p>
        </p:txBody>
      </p:sp>
      <p:sp>
        <p:nvSpPr>
          <p:cNvPr id="267" name="Google Shape;267;p28"/>
          <p:cNvSpPr txBox="1">
            <a:spLocks noGrp="1"/>
          </p:cNvSpPr>
          <p:nvPr>
            <p:ph type="body" idx="1"/>
          </p:nvPr>
        </p:nvSpPr>
        <p:spPr>
          <a:xfrm>
            <a:off x="838200" y="1690687"/>
            <a:ext cx="11132890" cy="4919837"/>
          </a:xfrm>
          <a:prstGeom prst="rect">
            <a:avLst/>
          </a:prstGeom>
          <a:noFill/>
          <a:ln>
            <a:noFill/>
          </a:ln>
        </p:spPr>
        <p:txBody>
          <a:bodyPr spcFirstLastPara="1" wrap="square" lIns="91425" tIns="45700" rIns="91425" bIns="45700" anchor="t" anchorCtr="0">
            <a:normAutofit fontScale="55000" lnSpcReduction="20000"/>
          </a:bodyPr>
          <a:lstStyle/>
          <a:p>
            <a:pPr marL="228600" indent="-228600">
              <a:lnSpc>
                <a:spcPct val="120000"/>
              </a:lnSpc>
              <a:spcBef>
                <a:spcPts val="0"/>
              </a:spcBef>
              <a:buSzPts val="2800"/>
            </a:pPr>
            <a:r>
              <a:rPr lang="de-DE" sz="3600" dirty="0"/>
              <a:t>Knochenschmerzen (</a:t>
            </a:r>
            <a:r>
              <a:rPr lang="de-DE" sz="3600" dirty="0" err="1"/>
              <a:t>flu</a:t>
            </a:r>
            <a:r>
              <a:rPr lang="de-DE" sz="3600" dirty="0"/>
              <a:t>-like-symptoms) </a:t>
            </a:r>
            <a:r>
              <a:rPr lang="de-DE" sz="3600" b="1" dirty="0">
                <a:solidFill>
                  <a:srgbClr val="385C6B"/>
                </a:solidFill>
                <a:latin typeface="Abadi" panose="020B0604020104020204" pitchFamily="34" charset="0"/>
                <a:ea typeface="Fira Mono"/>
              </a:rPr>
              <a:t>M89.89</a:t>
            </a:r>
          </a:p>
          <a:p>
            <a:pPr marL="228600" indent="-228600">
              <a:lnSpc>
                <a:spcPct val="120000"/>
              </a:lnSpc>
              <a:spcBef>
                <a:spcPts val="0"/>
              </a:spcBef>
              <a:buSzPts val="2800"/>
            </a:pPr>
            <a:r>
              <a:rPr lang="de-DE" sz="3600" dirty="0"/>
              <a:t>Schluckstörung </a:t>
            </a:r>
            <a:r>
              <a:rPr lang="de-DE" sz="3600" b="1" dirty="0">
                <a:solidFill>
                  <a:srgbClr val="385C6B"/>
                </a:solidFill>
                <a:latin typeface="Abadi" panose="020B0604020104020204" pitchFamily="34" charset="0"/>
                <a:ea typeface="Fira Mono"/>
                <a:cs typeface="Fira Mono"/>
                <a:sym typeface="Fira Mono"/>
              </a:rPr>
              <a:t>R13.9</a:t>
            </a:r>
          </a:p>
          <a:p>
            <a:pPr marL="228600" lvl="0" indent="-228600" algn="l" rtl="0">
              <a:lnSpc>
                <a:spcPct val="120000"/>
              </a:lnSpc>
              <a:spcBef>
                <a:spcPts val="0"/>
              </a:spcBef>
              <a:spcAft>
                <a:spcPts val="0"/>
              </a:spcAft>
              <a:buClr>
                <a:schemeClr val="dk1"/>
              </a:buClr>
              <a:buSzPts val="2800"/>
              <a:buChar char="•"/>
            </a:pPr>
            <a:r>
              <a:rPr lang="de-DE" sz="3600" dirty="0"/>
              <a:t>Ösophagitis </a:t>
            </a:r>
            <a:r>
              <a:rPr lang="de-DE" sz="3600" b="1" dirty="0">
                <a:solidFill>
                  <a:srgbClr val="385C6B"/>
                </a:solidFill>
                <a:latin typeface="Abadi" panose="020B0604020104020204" pitchFamily="34" charset="0"/>
                <a:ea typeface="Fira Mono"/>
              </a:rPr>
              <a:t>K20.8</a:t>
            </a:r>
          </a:p>
          <a:p>
            <a:pPr marL="228600" lvl="0" indent="-228600" algn="l" rtl="0">
              <a:lnSpc>
                <a:spcPct val="120000"/>
              </a:lnSpc>
              <a:spcBef>
                <a:spcPts val="0"/>
              </a:spcBef>
              <a:spcAft>
                <a:spcPts val="0"/>
              </a:spcAft>
              <a:buClr>
                <a:schemeClr val="dk1"/>
              </a:buClr>
              <a:buSzPts val="2800"/>
              <a:buChar char="•"/>
            </a:pPr>
            <a:r>
              <a:rPr lang="de-DE" sz="3600" dirty="0"/>
              <a:t>Gastritis </a:t>
            </a:r>
            <a:r>
              <a:rPr lang="de-DE" sz="3600" b="1" i="0" dirty="0">
                <a:solidFill>
                  <a:srgbClr val="385C6B"/>
                </a:solidFill>
                <a:latin typeface="Abadi" panose="020B0604020104020204" pitchFamily="34" charset="0"/>
                <a:ea typeface="Fira Mono"/>
                <a:cs typeface="Fira Mono"/>
                <a:sym typeface="Fira Mono"/>
              </a:rPr>
              <a:t>K29.3</a:t>
            </a:r>
          </a:p>
          <a:p>
            <a:pPr marL="228600" indent="-228600">
              <a:lnSpc>
                <a:spcPct val="120000"/>
              </a:lnSpc>
              <a:spcBef>
                <a:spcPts val="0"/>
              </a:spcBef>
              <a:buSzPts val="2800"/>
            </a:pPr>
            <a:r>
              <a:rPr lang="de-DE" sz="3600" dirty="0"/>
              <a:t>Ulcus ventriculi </a:t>
            </a:r>
            <a:r>
              <a:rPr lang="de-DE" sz="3600" b="1" dirty="0">
                <a:solidFill>
                  <a:srgbClr val="385C6B"/>
                </a:solidFill>
                <a:latin typeface="Abadi" panose="020B0604020104020204" pitchFamily="34" charset="0"/>
                <a:ea typeface="Fira Mono"/>
                <a:cs typeface="Fira Mono"/>
                <a:sym typeface="Fira Mono"/>
              </a:rPr>
              <a:t>K25.9</a:t>
            </a:r>
          </a:p>
          <a:p>
            <a:pPr marL="228600" lvl="0" indent="-228600" algn="l" rtl="0">
              <a:lnSpc>
                <a:spcPct val="120000"/>
              </a:lnSpc>
              <a:spcBef>
                <a:spcPts val="0"/>
              </a:spcBef>
              <a:spcAft>
                <a:spcPts val="0"/>
              </a:spcAft>
              <a:buClr>
                <a:schemeClr val="dk1"/>
              </a:buClr>
              <a:buSzPts val="2800"/>
              <a:buChar char="•"/>
            </a:pPr>
            <a:r>
              <a:rPr lang="de-DE" sz="3600" dirty="0"/>
              <a:t>Duodenitis </a:t>
            </a:r>
            <a:r>
              <a:rPr lang="de-DE" sz="3600" b="1" i="0" dirty="0">
                <a:solidFill>
                  <a:srgbClr val="385C6B"/>
                </a:solidFill>
                <a:latin typeface="Abadi" panose="020B0604020104020204" pitchFamily="34" charset="0"/>
                <a:ea typeface="Fira Mono"/>
                <a:cs typeface="Fira Mono"/>
                <a:sym typeface="Fira Mono"/>
              </a:rPr>
              <a:t>K29.8</a:t>
            </a:r>
          </a:p>
          <a:p>
            <a:pPr marL="228600" lvl="0" indent="-228600" algn="l" rtl="0">
              <a:lnSpc>
                <a:spcPct val="120000"/>
              </a:lnSpc>
              <a:spcBef>
                <a:spcPts val="0"/>
              </a:spcBef>
              <a:spcAft>
                <a:spcPts val="0"/>
              </a:spcAft>
              <a:buClr>
                <a:schemeClr val="dk1"/>
              </a:buClr>
              <a:buSzPts val="2800"/>
              <a:buChar char="•"/>
            </a:pPr>
            <a:r>
              <a:rPr lang="de-DE" sz="3600" dirty="0"/>
              <a:t>Unfähigkeit zu sitzen oder stehen </a:t>
            </a:r>
            <a:r>
              <a:rPr lang="de-DE" sz="3600" b="1" i="0" dirty="0">
                <a:solidFill>
                  <a:srgbClr val="385C6B"/>
                </a:solidFill>
                <a:latin typeface="Abadi" panose="020B0604020104020204" pitchFamily="34" charset="0"/>
                <a:ea typeface="Fira Mono"/>
                <a:cs typeface="Fira Mono"/>
                <a:sym typeface="Fira Mono"/>
              </a:rPr>
              <a:t>R26.3 </a:t>
            </a:r>
          </a:p>
          <a:p>
            <a:pPr marL="228600" lvl="0" indent="-228600" algn="l" rtl="0">
              <a:lnSpc>
                <a:spcPct val="120000"/>
              </a:lnSpc>
              <a:spcBef>
                <a:spcPts val="0"/>
              </a:spcBef>
              <a:spcAft>
                <a:spcPts val="0"/>
              </a:spcAft>
              <a:buClr>
                <a:schemeClr val="dk1"/>
              </a:buClr>
              <a:buSzPts val="2800"/>
              <a:buChar char="•"/>
            </a:pPr>
            <a:r>
              <a:rPr lang="de-DE" sz="3600" dirty="0" err="1"/>
              <a:t>Hypocalcämie</a:t>
            </a:r>
            <a:r>
              <a:rPr lang="de-DE" sz="3600" dirty="0"/>
              <a:t> </a:t>
            </a:r>
            <a:r>
              <a:rPr lang="de-DE" sz="3600" b="1" dirty="0">
                <a:solidFill>
                  <a:srgbClr val="385C6B"/>
                </a:solidFill>
                <a:latin typeface="Abadi" panose="020B0604020104020204" pitchFamily="34" charset="0"/>
                <a:ea typeface="Fira Mono"/>
                <a:cs typeface="Fira Mono"/>
                <a:sym typeface="Fira Mono"/>
              </a:rPr>
              <a:t>E83.58</a:t>
            </a:r>
          </a:p>
          <a:p>
            <a:pPr marL="228600" lvl="0" indent="-228600" algn="l" rtl="0">
              <a:lnSpc>
                <a:spcPct val="120000"/>
              </a:lnSpc>
              <a:spcBef>
                <a:spcPts val="0"/>
              </a:spcBef>
              <a:spcAft>
                <a:spcPts val="0"/>
              </a:spcAft>
              <a:buClr>
                <a:schemeClr val="dk1"/>
              </a:buClr>
              <a:buSzPts val="2800"/>
              <a:buChar char="•"/>
            </a:pPr>
            <a:r>
              <a:rPr lang="de-DE" sz="3600" dirty="0"/>
              <a:t>Niereninsuffizienz GFR &lt; 35ml/min </a:t>
            </a:r>
            <a:r>
              <a:rPr lang="de-DE" sz="3600" b="1" i="0" dirty="0">
                <a:solidFill>
                  <a:srgbClr val="385C6B"/>
                </a:solidFill>
                <a:latin typeface="Abadi" panose="020B0604020104020204" pitchFamily="34" charset="0"/>
                <a:ea typeface="Fira Mono"/>
                <a:cs typeface="Fira Mono"/>
                <a:sym typeface="Fira Mono"/>
              </a:rPr>
              <a:t>N18.4 </a:t>
            </a:r>
            <a:r>
              <a:rPr lang="de-DE" sz="3600" b="0" i="0" dirty="0">
                <a:solidFill>
                  <a:srgbClr val="385C6B"/>
                </a:solidFill>
                <a:latin typeface="Abadi" panose="020B0604020104020204" pitchFamily="34" charset="0"/>
                <a:ea typeface="Fira Sans"/>
                <a:cs typeface="Fira Sans"/>
                <a:sym typeface="Fira Sans"/>
              </a:rPr>
              <a:t>Chronische Nierenkrankheit, Stadium 4</a:t>
            </a:r>
          </a:p>
          <a:p>
            <a:pPr marL="228600" lvl="0" indent="-228600" algn="l" rtl="0">
              <a:lnSpc>
                <a:spcPct val="120000"/>
              </a:lnSpc>
              <a:spcBef>
                <a:spcPts val="0"/>
              </a:spcBef>
              <a:spcAft>
                <a:spcPts val="0"/>
              </a:spcAft>
              <a:buClr>
                <a:schemeClr val="dk1"/>
              </a:buClr>
              <a:buSzPts val="2800"/>
              <a:buChar char="•"/>
            </a:pPr>
            <a:r>
              <a:rPr lang="de-DE" sz="3600" dirty="0">
                <a:sym typeface="Fira Sans"/>
              </a:rPr>
              <a:t>Kieferentzündung</a:t>
            </a:r>
            <a:r>
              <a:rPr lang="de-DE" sz="3600" dirty="0">
                <a:solidFill>
                  <a:srgbClr val="385C6B"/>
                </a:solidFill>
                <a:latin typeface="Abadi" panose="020B0604020104020204" pitchFamily="34" charset="0"/>
                <a:sym typeface="Fira Sans"/>
              </a:rPr>
              <a:t> </a:t>
            </a:r>
            <a:r>
              <a:rPr lang="de-DE" sz="3600" b="1" dirty="0">
                <a:solidFill>
                  <a:srgbClr val="385C6B"/>
                </a:solidFill>
                <a:latin typeface="Abadi" panose="020B0604020104020204" pitchFamily="34" charset="0"/>
                <a:ea typeface="Fira Mono"/>
              </a:rPr>
              <a:t>K10.29</a:t>
            </a:r>
            <a:endParaRPr lang="de-DE" sz="3600" dirty="0"/>
          </a:p>
          <a:p>
            <a:pPr marL="228600" lvl="0" indent="-228600" algn="l" rtl="0">
              <a:lnSpc>
                <a:spcPct val="120000"/>
              </a:lnSpc>
              <a:spcBef>
                <a:spcPts val="0"/>
              </a:spcBef>
              <a:spcAft>
                <a:spcPts val="0"/>
              </a:spcAft>
              <a:buClr>
                <a:schemeClr val="dk1"/>
              </a:buClr>
              <a:buSzPts val="2800"/>
              <a:buChar char="•"/>
            </a:pPr>
            <a:r>
              <a:rPr lang="de-DE" sz="3600" dirty="0"/>
              <a:t>(Kiefer-, Gehörgangs-)Osteonekrose </a:t>
            </a:r>
            <a:r>
              <a:rPr lang="de-DE" sz="3600" b="1" dirty="0">
                <a:solidFill>
                  <a:srgbClr val="385C6B"/>
                </a:solidFill>
                <a:latin typeface="Abadi" panose="020B0604020104020204" pitchFamily="34" charset="0"/>
                <a:ea typeface="Fira Mono"/>
              </a:rPr>
              <a:t>M87.99</a:t>
            </a:r>
          </a:p>
          <a:p>
            <a:pPr marL="228600" lvl="0" indent="-228600" algn="l" rtl="0">
              <a:lnSpc>
                <a:spcPct val="120000"/>
              </a:lnSpc>
              <a:spcBef>
                <a:spcPts val="0"/>
              </a:spcBef>
              <a:spcAft>
                <a:spcPts val="0"/>
              </a:spcAft>
              <a:buClr>
                <a:schemeClr val="dk1"/>
              </a:buClr>
              <a:buSzPts val="2800"/>
              <a:buChar char="•"/>
            </a:pPr>
            <a:r>
              <a:rPr lang="de-DE" sz="3600" dirty="0"/>
              <a:t>Proximale atypische Femurfraktur </a:t>
            </a:r>
            <a:r>
              <a:rPr lang="de-DE" sz="3600" b="1" dirty="0">
                <a:solidFill>
                  <a:srgbClr val="385C6B"/>
                </a:solidFill>
                <a:latin typeface="Abadi" panose="020B0604020104020204" pitchFamily="34" charset="0"/>
                <a:ea typeface="Fira Mono"/>
              </a:rPr>
              <a:t>M84.45</a:t>
            </a:r>
          </a:p>
          <a:p>
            <a:pPr marL="228600" lvl="0" indent="-228600" algn="l" rtl="0">
              <a:lnSpc>
                <a:spcPct val="120000"/>
              </a:lnSpc>
              <a:spcBef>
                <a:spcPts val="0"/>
              </a:spcBef>
              <a:spcAft>
                <a:spcPts val="0"/>
              </a:spcAft>
              <a:buClr>
                <a:schemeClr val="dk1"/>
              </a:buClr>
              <a:buSzPts val="2800"/>
              <a:buChar char="•"/>
            </a:pPr>
            <a:r>
              <a:rPr lang="de-DE" sz="3600" dirty="0"/>
              <a:t>Hautreaktionen (inkl. Stevens-Johnson-Syndrom und toxisch epidermaler </a:t>
            </a:r>
            <a:r>
              <a:rPr lang="de-DE" sz="3600" dirty="0" err="1"/>
              <a:t>Nekrolyse</a:t>
            </a:r>
            <a:r>
              <a:rPr lang="de-DE" sz="3600" dirty="0"/>
              <a:t>) </a:t>
            </a:r>
            <a:r>
              <a:rPr lang="de-DE" sz="3600" b="1" dirty="0">
                <a:solidFill>
                  <a:srgbClr val="385C6B"/>
                </a:solidFill>
                <a:latin typeface="Abadi" panose="020B0604020104020204" pitchFamily="34" charset="0"/>
                <a:ea typeface="Fira Mono"/>
              </a:rPr>
              <a:t>L51.20</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5">
          <a:extLst>
            <a:ext uri="{FF2B5EF4-FFF2-40B4-BE49-F238E27FC236}">
              <a16:creationId xmlns:a16="http://schemas.microsoft.com/office/drawing/2014/main" id="{7D84255E-642C-6391-64D8-BDB0B6043B2A}"/>
            </a:ext>
          </a:extLst>
        </p:cNvPr>
        <p:cNvGrpSpPr/>
        <p:nvPr/>
      </p:nvGrpSpPr>
      <p:grpSpPr>
        <a:xfrm>
          <a:off x="0" y="0"/>
          <a:ext cx="0" cy="0"/>
          <a:chOff x="0" y="0"/>
          <a:chExt cx="0" cy="0"/>
        </a:xfrm>
      </p:grpSpPr>
      <p:sp>
        <p:nvSpPr>
          <p:cNvPr id="266" name="Google Shape;266;p28">
            <a:extLst>
              <a:ext uri="{FF2B5EF4-FFF2-40B4-BE49-F238E27FC236}">
                <a16:creationId xmlns:a16="http://schemas.microsoft.com/office/drawing/2014/main" id="{929A0687-F81A-5AED-933C-019B7C0D6389}"/>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dirty="0"/>
              <a:t>Dokumentation zum Therapiewechsel: Denosumab</a:t>
            </a:r>
            <a:endParaRPr dirty="0"/>
          </a:p>
        </p:txBody>
      </p:sp>
      <p:sp>
        <p:nvSpPr>
          <p:cNvPr id="267" name="Google Shape;267;p28">
            <a:extLst>
              <a:ext uri="{FF2B5EF4-FFF2-40B4-BE49-F238E27FC236}">
                <a16:creationId xmlns:a16="http://schemas.microsoft.com/office/drawing/2014/main" id="{151EC1BB-862B-6468-2D25-D08E60AAC5B9}"/>
              </a:ext>
            </a:extLst>
          </p:cNvPr>
          <p:cNvSpPr txBox="1">
            <a:spLocks noGrp="1"/>
          </p:cNvSpPr>
          <p:nvPr>
            <p:ph type="body" idx="1"/>
          </p:nvPr>
        </p:nvSpPr>
        <p:spPr>
          <a:xfrm>
            <a:off x="838200" y="1690687"/>
            <a:ext cx="11132890" cy="4919837"/>
          </a:xfrm>
          <a:prstGeom prst="rect">
            <a:avLst/>
          </a:prstGeom>
          <a:noFill/>
          <a:ln>
            <a:noFill/>
          </a:ln>
        </p:spPr>
        <p:txBody>
          <a:bodyPr spcFirstLastPara="1" wrap="square" lIns="91425" tIns="45700" rIns="91425" bIns="45700" anchor="t" anchorCtr="0">
            <a:normAutofit fontScale="77500" lnSpcReduction="20000"/>
          </a:bodyPr>
          <a:lstStyle/>
          <a:p>
            <a:pPr marL="228600" indent="-228600">
              <a:lnSpc>
                <a:spcPct val="120000"/>
              </a:lnSpc>
              <a:spcBef>
                <a:spcPts val="0"/>
              </a:spcBef>
              <a:buSzPts val="2800"/>
            </a:pPr>
            <a:r>
              <a:rPr lang="de-DE" sz="3600" dirty="0"/>
              <a:t>Schwangerschaft </a:t>
            </a:r>
            <a:r>
              <a:rPr lang="de-DE" sz="3600" b="1" dirty="0">
                <a:solidFill>
                  <a:srgbClr val="385C6B"/>
                </a:solidFill>
                <a:latin typeface="Abadi" panose="020B0604020104020204" pitchFamily="34" charset="0"/>
                <a:ea typeface="Fira Mono"/>
              </a:rPr>
              <a:t>O.90.9!</a:t>
            </a:r>
          </a:p>
          <a:p>
            <a:pPr marL="228600" indent="-228600">
              <a:lnSpc>
                <a:spcPct val="120000"/>
              </a:lnSpc>
              <a:spcBef>
                <a:spcPts val="0"/>
              </a:spcBef>
              <a:buSzPts val="2800"/>
            </a:pPr>
            <a:r>
              <a:rPr lang="de-DE" sz="3600" dirty="0"/>
              <a:t>Knochenschmerzen (</a:t>
            </a:r>
            <a:r>
              <a:rPr lang="de-DE" sz="3600" dirty="0" err="1"/>
              <a:t>flu</a:t>
            </a:r>
            <a:r>
              <a:rPr lang="de-DE" sz="3600" dirty="0"/>
              <a:t>-like-symptoms) </a:t>
            </a:r>
            <a:r>
              <a:rPr lang="de-DE" sz="3600" b="1" dirty="0">
                <a:solidFill>
                  <a:srgbClr val="385C6B"/>
                </a:solidFill>
                <a:latin typeface="Abadi" panose="020B0604020104020204" pitchFamily="34" charset="0"/>
                <a:ea typeface="Fira Mono"/>
              </a:rPr>
              <a:t>M89.89</a:t>
            </a:r>
          </a:p>
          <a:p>
            <a:pPr marL="228600" indent="-228600">
              <a:lnSpc>
                <a:spcPct val="120000"/>
              </a:lnSpc>
              <a:spcBef>
                <a:spcPts val="0"/>
              </a:spcBef>
              <a:buSzPts val="2800"/>
            </a:pPr>
            <a:r>
              <a:rPr lang="de-DE" sz="3600" dirty="0"/>
              <a:t>Atembeschwerden</a:t>
            </a:r>
            <a:r>
              <a:rPr lang="de-DE" sz="3600" b="1" dirty="0">
                <a:solidFill>
                  <a:srgbClr val="385C6B"/>
                </a:solidFill>
                <a:latin typeface="Abadi" panose="020B0604020104020204" pitchFamily="34" charset="0"/>
                <a:ea typeface="Fira Mono"/>
              </a:rPr>
              <a:t> R06.88, </a:t>
            </a:r>
            <a:r>
              <a:rPr lang="de-DE" sz="3600" dirty="0"/>
              <a:t>Diarrhoe</a:t>
            </a:r>
            <a:r>
              <a:rPr lang="de-DE" sz="3600" b="1" dirty="0">
                <a:solidFill>
                  <a:srgbClr val="385C6B"/>
                </a:solidFill>
                <a:latin typeface="Abadi" panose="020B0604020104020204" pitchFamily="34" charset="0"/>
                <a:ea typeface="Fira Mono"/>
              </a:rPr>
              <a:t> A09.9, </a:t>
            </a:r>
            <a:r>
              <a:rPr lang="de-DE" sz="3600" dirty="0"/>
              <a:t>Obstipation</a:t>
            </a:r>
            <a:r>
              <a:rPr lang="de-DE" sz="3600" b="1" dirty="0">
                <a:solidFill>
                  <a:srgbClr val="385C6B"/>
                </a:solidFill>
                <a:latin typeface="Abadi" panose="020B0604020104020204" pitchFamily="34" charset="0"/>
                <a:ea typeface="Fira Mono"/>
              </a:rPr>
              <a:t> K59.9</a:t>
            </a:r>
          </a:p>
          <a:p>
            <a:pPr marL="228600" lvl="0" indent="-228600" algn="l" rtl="0">
              <a:lnSpc>
                <a:spcPct val="120000"/>
              </a:lnSpc>
              <a:spcBef>
                <a:spcPts val="0"/>
              </a:spcBef>
              <a:spcAft>
                <a:spcPts val="0"/>
              </a:spcAft>
              <a:buClr>
                <a:schemeClr val="dk1"/>
              </a:buClr>
              <a:buSzPts val="2800"/>
              <a:buChar char="•"/>
            </a:pPr>
            <a:r>
              <a:rPr lang="de-DE" sz="3600" dirty="0" err="1">
                <a:highlight>
                  <a:srgbClr val="FFFF00"/>
                </a:highlight>
              </a:rPr>
              <a:t>Hypocalcämie</a:t>
            </a:r>
            <a:r>
              <a:rPr lang="de-DE" sz="3600" dirty="0"/>
              <a:t> </a:t>
            </a:r>
            <a:r>
              <a:rPr lang="de-DE" sz="3600" b="1" dirty="0">
                <a:solidFill>
                  <a:srgbClr val="385C6B"/>
                </a:solidFill>
                <a:latin typeface="Abadi" panose="020B0604020104020204" pitchFamily="34" charset="0"/>
                <a:ea typeface="Fira Mono"/>
                <a:cs typeface="Fira Mono"/>
                <a:sym typeface="Fira Mono"/>
              </a:rPr>
              <a:t>E83.58, </a:t>
            </a:r>
            <a:r>
              <a:rPr lang="de-DE" sz="3600" dirty="0">
                <a:sym typeface="Fira Mono"/>
              </a:rPr>
              <a:t>Hypophosphatämie</a:t>
            </a:r>
            <a:r>
              <a:rPr lang="de-DE" sz="3600" b="1" dirty="0">
                <a:solidFill>
                  <a:srgbClr val="385C6B"/>
                </a:solidFill>
                <a:latin typeface="Abadi" panose="020B0604020104020204" pitchFamily="34" charset="0"/>
                <a:ea typeface="Fira Mono"/>
                <a:sym typeface="Fira Mono"/>
              </a:rPr>
              <a:t> </a:t>
            </a:r>
            <a:r>
              <a:rPr lang="de-DE" sz="3600" b="1" dirty="0">
                <a:solidFill>
                  <a:srgbClr val="385C6B"/>
                </a:solidFill>
                <a:latin typeface="Abadi" panose="020B0604020104020204" pitchFamily="34" charset="0"/>
                <a:ea typeface="Fira Mono"/>
              </a:rPr>
              <a:t>E83.39</a:t>
            </a:r>
            <a:endParaRPr lang="de-DE" sz="3600" b="1" dirty="0">
              <a:solidFill>
                <a:srgbClr val="385C6B"/>
              </a:solidFill>
              <a:latin typeface="Abadi" panose="020B0604020104020204" pitchFamily="34" charset="0"/>
              <a:ea typeface="Fira Mono"/>
              <a:sym typeface="Fira Mono"/>
            </a:endParaRPr>
          </a:p>
          <a:p>
            <a:pPr marL="228600" lvl="0" indent="-228600" algn="l" rtl="0">
              <a:lnSpc>
                <a:spcPct val="120000"/>
              </a:lnSpc>
              <a:spcBef>
                <a:spcPts val="0"/>
              </a:spcBef>
              <a:spcAft>
                <a:spcPts val="0"/>
              </a:spcAft>
              <a:buClr>
                <a:schemeClr val="dk1"/>
              </a:buClr>
              <a:buSzPts val="2800"/>
              <a:buChar char="•"/>
            </a:pPr>
            <a:r>
              <a:rPr lang="de-DE" sz="3600" dirty="0"/>
              <a:t>Niereninsuffizienz GFR &lt; 30ml/min </a:t>
            </a:r>
            <a:r>
              <a:rPr lang="de-DE" sz="3600" b="1" i="0" dirty="0">
                <a:solidFill>
                  <a:srgbClr val="385C6B"/>
                </a:solidFill>
                <a:latin typeface="Abadi" panose="020B0604020104020204" pitchFamily="34" charset="0"/>
                <a:ea typeface="Fira Mono"/>
                <a:cs typeface="Fira Mono"/>
                <a:sym typeface="Fira Mono"/>
              </a:rPr>
              <a:t>N18.4 </a:t>
            </a:r>
            <a:r>
              <a:rPr lang="de-DE" sz="2600" b="0" i="0" dirty="0">
                <a:solidFill>
                  <a:srgbClr val="385C6B"/>
                </a:solidFill>
                <a:latin typeface="Abadi" panose="020B0604020104020204" pitchFamily="34" charset="0"/>
                <a:ea typeface="Fira Sans"/>
                <a:cs typeface="Fira Sans"/>
                <a:sym typeface="Fira Sans"/>
              </a:rPr>
              <a:t>Chronische Nierenkrankheit, Stadium 4</a:t>
            </a:r>
            <a:endParaRPr lang="de-DE" sz="3600" b="0" i="0" dirty="0">
              <a:solidFill>
                <a:srgbClr val="385C6B"/>
              </a:solidFill>
              <a:latin typeface="Abadi" panose="020B0604020104020204" pitchFamily="34" charset="0"/>
              <a:ea typeface="Fira Sans"/>
              <a:cs typeface="Fira Sans"/>
              <a:sym typeface="Fira Sans"/>
            </a:endParaRPr>
          </a:p>
          <a:p>
            <a:pPr marL="228600" indent="-228600">
              <a:lnSpc>
                <a:spcPct val="120000"/>
              </a:lnSpc>
              <a:spcBef>
                <a:spcPts val="0"/>
              </a:spcBef>
              <a:buSzPts val="2800"/>
            </a:pPr>
            <a:r>
              <a:rPr lang="de-DE" sz="3600" dirty="0"/>
              <a:t>(Kiefer-, Gehörgangs-)Osteonekrose </a:t>
            </a:r>
            <a:r>
              <a:rPr lang="de-DE" sz="3600" b="1" dirty="0">
                <a:solidFill>
                  <a:srgbClr val="385C6B"/>
                </a:solidFill>
                <a:latin typeface="Abadi" panose="020B0604020104020204" pitchFamily="34" charset="0"/>
                <a:ea typeface="Fira Mono"/>
              </a:rPr>
              <a:t>M87.99, </a:t>
            </a:r>
            <a:r>
              <a:rPr lang="de-DE" sz="3600" dirty="0">
                <a:sym typeface="Fira Sans"/>
              </a:rPr>
              <a:t>Kiefernekrose</a:t>
            </a:r>
            <a:r>
              <a:rPr lang="de-DE" sz="3600" dirty="0">
                <a:solidFill>
                  <a:srgbClr val="385C6B"/>
                </a:solidFill>
                <a:latin typeface="Abadi" panose="020B0604020104020204" pitchFamily="34" charset="0"/>
                <a:sym typeface="Fira Sans"/>
              </a:rPr>
              <a:t> </a:t>
            </a:r>
            <a:r>
              <a:rPr lang="de-DE" sz="3600" b="1" dirty="0">
                <a:solidFill>
                  <a:srgbClr val="385C6B"/>
                </a:solidFill>
                <a:latin typeface="Abadi" panose="020B0604020104020204" pitchFamily="34" charset="0"/>
                <a:ea typeface="Fira Mono"/>
              </a:rPr>
              <a:t>K10.28, </a:t>
            </a:r>
            <a:r>
              <a:rPr lang="de-DE" sz="3600" dirty="0" err="1"/>
              <a:t>Gehörgangsnekrose</a:t>
            </a:r>
            <a:r>
              <a:rPr lang="de-DE" sz="3600" dirty="0"/>
              <a:t> </a:t>
            </a:r>
            <a:r>
              <a:rPr lang="de-DE" sz="3600" b="1" dirty="0">
                <a:solidFill>
                  <a:srgbClr val="385C6B"/>
                </a:solidFill>
                <a:latin typeface="Abadi" panose="020B0604020104020204" pitchFamily="34" charset="0"/>
                <a:ea typeface="Fira Mono"/>
              </a:rPr>
              <a:t>*H62.8</a:t>
            </a:r>
          </a:p>
          <a:p>
            <a:pPr marL="228600" lvl="0" indent="-228600" algn="l" rtl="0">
              <a:lnSpc>
                <a:spcPct val="120000"/>
              </a:lnSpc>
              <a:spcBef>
                <a:spcPts val="0"/>
              </a:spcBef>
              <a:spcAft>
                <a:spcPts val="0"/>
              </a:spcAft>
              <a:buClr>
                <a:schemeClr val="dk1"/>
              </a:buClr>
              <a:buSzPts val="2800"/>
              <a:buChar char="•"/>
            </a:pPr>
            <a:r>
              <a:rPr lang="de-DE" sz="3600" dirty="0"/>
              <a:t>Proximale atypische Femurfraktur </a:t>
            </a:r>
            <a:r>
              <a:rPr lang="de-DE" sz="3600" b="1" dirty="0">
                <a:solidFill>
                  <a:srgbClr val="385C6B"/>
                </a:solidFill>
                <a:latin typeface="Abadi" panose="020B0604020104020204" pitchFamily="34" charset="0"/>
                <a:ea typeface="Fira Mono"/>
              </a:rPr>
              <a:t>M84.45,</a:t>
            </a:r>
            <a:r>
              <a:rPr lang="de-DE" sz="3600" dirty="0"/>
              <a:t>prox. Femurfraktur </a:t>
            </a:r>
            <a:r>
              <a:rPr lang="de-DE" sz="3600" b="1" dirty="0">
                <a:solidFill>
                  <a:srgbClr val="385C6B"/>
                </a:solidFill>
                <a:latin typeface="Abadi" panose="020B0604020104020204" pitchFamily="34" charset="0"/>
                <a:ea typeface="Fira Mono"/>
              </a:rPr>
              <a:t>S72.2</a:t>
            </a:r>
          </a:p>
          <a:p>
            <a:pPr marL="228600" lvl="0" indent="-228600" algn="l" rtl="0">
              <a:lnSpc>
                <a:spcPct val="120000"/>
              </a:lnSpc>
              <a:spcBef>
                <a:spcPts val="0"/>
              </a:spcBef>
              <a:spcAft>
                <a:spcPts val="0"/>
              </a:spcAft>
              <a:buClr>
                <a:schemeClr val="dk1"/>
              </a:buClr>
              <a:buSzPts val="2800"/>
              <a:buChar char="•"/>
            </a:pPr>
            <a:r>
              <a:rPr lang="de-DE" sz="3600" dirty="0">
                <a:highlight>
                  <a:srgbClr val="FFFF00"/>
                </a:highlight>
              </a:rPr>
              <a:t>Mangelhaft Therapietreue </a:t>
            </a:r>
            <a:r>
              <a:rPr lang="de-DE" sz="3600" b="1" dirty="0">
                <a:solidFill>
                  <a:srgbClr val="385C6B"/>
                </a:solidFill>
                <a:latin typeface="Abadi" panose="020B0604020104020204" pitchFamily="34" charset="0"/>
                <a:ea typeface="Fira Mono"/>
              </a:rPr>
              <a:t>F68.0</a:t>
            </a:r>
          </a:p>
          <a:p>
            <a:pPr marL="228600" lvl="0" indent="-228600" algn="l" rtl="0">
              <a:lnSpc>
                <a:spcPct val="120000"/>
              </a:lnSpc>
              <a:spcBef>
                <a:spcPts val="0"/>
              </a:spcBef>
              <a:spcAft>
                <a:spcPts val="0"/>
              </a:spcAft>
              <a:buClr>
                <a:schemeClr val="dk1"/>
              </a:buClr>
              <a:buSzPts val="2800"/>
              <a:buChar char="•"/>
            </a:pPr>
            <a:r>
              <a:rPr lang="de-DE" sz="3600" dirty="0"/>
              <a:t>Hautreaktionen (inkl. Stevens-Johnson-Syndrom und toxisch epidermaler </a:t>
            </a:r>
            <a:r>
              <a:rPr lang="de-DE" sz="3600" dirty="0" err="1"/>
              <a:t>Nekrolyse</a:t>
            </a:r>
            <a:r>
              <a:rPr lang="de-DE" sz="3600" dirty="0"/>
              <a:t>) </a:t>
            </a:r>
            <a:r>
              <a:rPr lang="de-DE" sz="3600" b="1" dirty="0">
                <a:solidFill>
                  <a:srgbClr val="385C6B"/>
                </a:solidFill>
                <a:latin typeface="Abadi" panose="020B0604020104020204" pitchFamily="34" charset="0"/>
                <a:ea typeface="Fira Mono"/>
              </a:rPr>
              <a:t>L51.20</a:t>
            </a:r>
            <a:endParaRPr dirty="0"/>
          </a:p>
        </p:txBody>
      </p:sp>
      <p:sp>
        <p:nvSpPr>
          <p:cNvPr id="2" name="Rectangle 1">
            <a:extLst>
              <a:ext uri="{FF2B5EF4-FFF2-40B4-BE49-F238E27FC236}">
                <a16:creationId xmlns:a16="http://schemas.microsoft.com/office/drawing/2014/main" id="{D267404C-AF68-8DEC-DF03-25C98901FAFA}"/>
              </a:ext>
            </a:extLst>
          </p:cNvPr>
          <p:cNvSpPr>
            <a:spLocks noChangeArrowheads="1"/>
          </p:cNvSpPr>
          <p:nvPr/>
        </p:nvSpPr>
        <p:spPr bwMode="auto">
          <a:xfrm>
            <a:off x="0" y="-330860"/>
            <a:ext cx="789620" cy="6617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6348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385C6B"/>
                </a:solidFill>
                <a:effectLst/>
                <a:latin typeface="Abadi" panose="020B0604020104020204" pitchFamily="34" charset="0"/>
              </a:rPr>
              <a:t>O09.9</a:t>
            </a:r>
            <a:endParaRPr kumimoji="0" lang="de-DE" altLang="de-DE"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rgbClr val="385C6B"/>
                </a:solidFill>
                <a:effectLst/>
                <a:latin typeface="Abadi" panose="020B0604020104020204" pitchFamily="34" charset="0"/>
              </a:rPr>
              <a:t>  </a:t>
            </a:r>
            <a:r>
              <a:rPr kumimoji="0" lang="de-DE" altLang="de-DE" sz="1900" b="0" i="0" u="none" strike="noStrike" cap="none" normalizeH="0" baseline="0" dirty="0">
                <a:ln>
                  <a:noFill/>
                </a:ln>
                <a:solidFill>
                  <a:srgbClr val="385C6B"/>
                </a:solidFill>
                <a:effectLst/>
                <a:latin typeface="Abadi" panose="020B0604020104020204" pitchFamily="34" charset="0"/>
              </a:rPr>
              <a:t>      </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 name="AutoShape 2" descr="Aufrufezeichen">
            <a:extLst>
              <a:ext uri="{FF2B5EF4-FFF2-40B4-BE49-F238E27FC236}">
                <a16:creationId xmlns:a16="http://schemas.microsoft.com/office/drawing/2014/main" id="{A892E333-2656-4EB8-BE93-F8B3731960E0}"/>
              </a:ext>
            </a:extLst>
          </p:cNvPr>
          <p:cNvSpPr>
            <a:spLocks noChangeAspect="1" noChangeArrowheads="1"/>
          </p:cNvSpPr>
          <p:nvPr/>
        </p:nvSpPr>
        <p:spPr bwMode="auto">
          <a:xfrm>
            <a:off x="119063"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230792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C8C53-B255-4DFD-66C2-14FE6CF7C95D}"/>
              </a:ext>
            </a:extLst>
          </p:cNvPr>
          <p:cNvSpPr>
            <a:spLocks noGrp="1"/>
          </p:cNvSpPr>
          <p:nvPr>
            <p:ph type="title"/>
          </p:nvPr>
        </p:nvSpPr>
        <p:spPr/>
        <p:txBody>
          <a:bodyPr/>
          <a:lstStyle/>
          <a:p>
            <a:r>
              <a:rPr lang="de-DE" dirty="0"/>
              <a:t>Dokumentation zum Therapiewechsel: SERM</a:t>
            </a:r>
          </a:p>
        </p:txBody>
      </p:sp>
      <p:sp>
        <p:nvSpPr>
          <p:cNvPr id="3" name="Textplatzhalter 2">
            <a:extLst>
              <a:ext uri="{FF2B5EF4-FFF2-40B4-BE49-F238E27FC236}">
                <a16:creationId xmlns:a16="http://schemas.microsoft.com/office/drawing/2014/main" id="{CADAA05B-5917-7223-92AB-DF0CB9B18E55}"/>
              </a:ext>
            </a:extLst>
          </p:cNvPr>
          <p:cNvSpPr>
            <a:spLocks noGrp="1"/>
          </p:cNvSpPr>
          <p:nvPr>
            <p:ph type="body" idx="1"/>
          </p:nvPr>
        </p:nvSpPr>
        <p:spPr>
          <a:xfrm>
            <a:off x="838200" y="1459684"/>
            <a:ext cx="10515600" cy="5033191"/>
          </a:xfrm>
        </p:spPr>
        <p:txBody>
          <a:bodyPr>
            <a:normAutofit/>
          </a:bodyPr>
          <a:lstStyle/>
          <a:p>
            <a:pPr>
              <a:lnSpc>
                <a:spcPct val="110000"/>
              </a:lnSpc>
              <a:spcBef>
                <a:spcPts val="0"/>
              </a:spcBef>
            </a:pPr>
            <a:r>
              <a:rPr lang="de-DE" sz="2400" dirty="0"/>
              <a:t>Hitzewallungen </a:t>
            </a:r>
            <a:r>
              <a:rPr lang="de-DE" sz="2400" b="1" dirty="0"/>
              <a:t>{R23.2G}</a:t>
            </a:r>
          </a:p>
          <a:p>
            <a:pPr>
              <a:lnSpc>
                <a:spcPct val="110000"/>
              </a:lnSpc>
              <a:spcBef>
                <a:spcPts val="0"/>
              </a:spcBef>
            </a:pPr>
            <a:r>
              <a:rPr lang="de-DE" sz="2400" dirty="0"/>
              <a:t>Tiefe Venenthrombose </a:t>
            </a:r>
            <a:r>
              <a:rPr lang="de-DE" sz="2400" b="1" dirty="0"/>
              <a:t>{I80.2G} </a:t>
            </a:r>
          </a:p>
          <a:p>
            <a:pPr>
              <a:lnSpc>
                <a:spcPct val="110000"/>
              </a:lnSpc>
              <a:spcBef>
                <a:spcPts val="0"/>
              </a:spcBef>
            </a:pPr>
            <a:r>
              <a:rPr lang="de-DE" sz="2400" dirty="0"/>
              <a:t>Lungenembolie </a:t>
            </a:r>
            <a:r>
              <a:rPr lang="de-DE" sz="2400" b="1" dirty="0"/>
              <a:t>{I26.9G}</a:t>
            </a:r>
          </a:p>
          <a:p>
            <a:pPr>
              <a:lnSpc>
                <a:spcPct val="110000"/>
              </a:lnSpc>
              <a:spcBef>
                <a:spcPts val="0"/>
              </a:spcBef>
            </a:pPr>
            <a:r>
              <a:rPr lang="de-DE" sz="2400" dirty="0"/>
              <a:t>Bein- und Wadenkrämpfe </a:t>
            </a:r>
            <a:r>
              <a:rPr lang="de-DE" sz="2400" b="1" dirty="0"/>
              <a:t>{R25.2G} </a:t>
            </a:r>
          </a:p>
          <a:p>
            <a:pPr>
              <a:lnSpc>
                <a:spcPct val="110000"/>
              </a:lnSpc>
              <a:spcBef>
                <a:spcPts val="0"/>
              </a:spcBef>
            </a:pPr>
            <a:r>
              <a:rPr lang="de-DE" sz="2400" dirty="0"/>
              <a:t>Übelkeit </a:t>
            </a:r>
            <a:r>
              <a:rPr lang="de-DE" sz="2400" b="1" dirty="0"/>
              <a:t>{R11G}</a:t>
            </a:r>
          </a:p>
          <a:p>
            <a:pPr>
              <a:lnSpc>
                <a:spcPct val="110000"/>
              </a:lnSpc>
              <a:spcBef>
                <a:spcPts val="0"/>
              </a:spcBef>
            </a:pPr>
            <a:r>
              <a:rPr lang="de-DE" sz="2400" dirty="0"/>
              <a:t>Dyspepsie </a:t>
            </a:r>
            <a:r>
              <a:rPr lang="de-DE" sz="2400" b="1" dirty="0"/>
              <a:t>{K30G}</a:t>
            </a:r>
          </a:p>
          <a:p>
            <a:pPr>
              <a:lnSpc>
                <a:spcPct val="110000"/>
              </a:lnSpc>
              <a:spcBef>
                <a:spcPts val="0"/>
              </a:spcBef>
            </a:pPr>
            <a:r>
              <a:rPr lang="de-DE" sz="2400" dirty="0"/>
              <a:t>Ödeme in den Unterschenkeln </a:t>
            </a:r>
            <a:r>
              <a:rPr lang="de-DE" sz="2400" b="1" dirty="0"/>
              <a:t>{R60.0G} </a:t>
            </a:r>
          </a:p>
          <a:p>
            <a:pPr>
              <a:lnSpc>
                <a:spcPct val="110000"/>
              </a:lnSpc>
              <a:spcBef>
                <a:spcPts val="0"/>
              </a:spcBef>
            </a:pPr>
            <a:r>
              <a:rPr lang="de-DE" sz="2400" dirty="0"/>
              <a:t>Grippeähnliche Symptome </a:t>
            </a:r>
            <a:r>
              <a:rPr lang="de-DE" sz="2400" b="1" dirty="0"/>
              <a:t>{R50.9G} </a:t>
            </a:r>
          </a:p>
          <a:p>
            <a:pPr>
              <a:lnSpc>
                <a:spcPct val="110000"/>
              </a:lnSpc>
              <a:spcBef>
                <a:spcPts val="0"/>
              </a:spcBef>
            </a:pPr>
            <a:r>
              <a:rPr lang="de-DE" sz="2400" dirty="0"/>
              <a:t>Hautausschläge  </a:t>
            </a:r>
            <a:r>
              <a:rPr lang="de-DE" sz="2400" b="1" dirty="0"/>
              <a:t>{L27.0G}  </a:t>
            </a:r>
          </a:p>
          <a:p>
            <a:pPr>
              <a:lnSpc>
                <a:spcPct val="110000"/>
              </a:lnSpc>
              <a:spcBef>
                <a:spcPts val="0"/>
              </a:spcBef>
            </a:pPr>
            <a:r>
              <a:rPr lang="de-DE" sz="2400" dirty="0"/>
              <a:t>Sehstörungen  </a:t>
            </a:r>
            <a:r>
              <a:rPr lang="de-DE" sz="2400" b="1" dirty="0"/>
              <a:t>{H53.8G}  </a:t>
            </a:r>
          </a:p>
          <a:p>
            <a:pPr>
              <a:lnSpc>
                <a:spcPct val="110000"/>
              </a:lnSpc>
              <a:spcBef>
                <a:spcPts val="0"/>
              </a:spcBef>
              <a:tabLst>
                <a:tab pos="457200" algn="l"/>
              </a:tabLst>
            </a:pPr>
            <a:r>
              <a:rPr lang="de-DE" sz="2400" dirty="0"/>
              <a:t>Depressive Verstimmungen </a:t>
            </a:r>
            <a:r>
              <a:rPr lang="de-DE" sz="2400" b="1" dirty="0"/>
              <a:t>{F32.9G} </a:t>
            </a:r>
          </a:p>
          <a:p>
            <a:pPr>
              <a:lnSpc>
                <a:spcPct val="110000"/>
              </a:lnSpc>
              <a:spcBef>
                <a:spcPts val="0"/>
              </a:spcBef>
              <a:tabLst>
                <a:tab pos="457200" algn="l"/>
              </a:tabLst>
            </a:pPr>
            <a:r>
              <a:rPr lang="de-DE" sz="2400" dirty="0"/>
              <a:t>Schlafstörungen </a:t>
            </a:r>
            <a:r>
              <a:rPr lang="de-DE" sz="2400" b="1" dirty="0"/>
              <a:t>{G47.0G} </a:t>
            </a:r>
          </a:p>
        </p:txBody>
      </p:sp>
    </p:spTree>
    <p:extLst>
      <p:ext uri="{BB962C8B-B14F-4D97-AF65-F5344CB8AC3E}">
        <p14:creationId xmlns:p14="http://schemas.microsoft.com/office/powerpoint/2010/main" val="116346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00B29F-38FE-25D4-0CC5-EA6E35CB2315}"/>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4D7BAFAA-73CF-2761-0D85-E56956976C39}"/>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8C43D949-4E20-1BCC-6C95-F4C2931EEE0D}"/>
              </a:ext>
            </a:extLst>
          </p:cNvPr>
          <p:cNvPicPr>
            <a:picLocks noChangeAspect="1"/>
          </p:cNvPicPr>
          <p:nvPr/>
        </p:nvPicPr>
        <p:blipFill>
          <a:blip r:embed="rId2"/>
          <a:stretch>
            <a:fillRect/>
          </a:stretch>
        </p:blipFill>
        <p:spPr>
          <a:xfrm>
            <a:off x="838200" y="365124"/>
            <a:ext cx="10550381" cy="489513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Freihand 5">
                <a:extLst>
                  <a:ext uri="{FF2B5EF4-FFF2-40B4-BE49-F238E27FC236}">
                    <a16:creationId xmlns:a16="http://schemas.microsoft.com/office/drawing/2014/main" id="{DBC67929-80C8-B501-A47E-19CF78E385AB}"/>
                  </a:ext>
                </a:extLst>
              </p14:cNvPr>
              <p14:cNvContentPartPr/>
              <p14:nvPr/>
            </p14:nvContentPartPr>
            <p14:xfrm>
              <a:off x="4764613" y="2164628"/>
              <a:ext cx="2915640" cy="720"/>
            </p14:xfrm>
          </p:contentPart>
        </mc:Choice>
        <mc:Fallback xmlns="">
          <p:pic>
            <p:nvPicPr>
              <p:cNvPr id="6" name="Freihand 5">
                <a:extLst>
                  <a:ext uri="{FF2B5EF4-FFF2-40B4-BE49-F238E27FC236}">
                    <a16:creationId xmlns:a16="http://schemas.microsoft.com/office/drawing/2014/main" id="{DBC67929-80C8-B501-A47E-19CF78E385AB}"/>
                  </a:ext>
                </a:extLst>
              </p:cNvPr>
              <p:cNvPicPr/>
              <p:nvPr/>
            </p:nvPicPr>
            <p:blipFill>
              <a:blip r:embed="rId4"/>
              <a:stretch>
                <a:fillRect/>
              </a:stretch>
            </p:blipFill>
            <p:spPr>
              <a:xfrm>
                <a:off x="4710613" y="1948628"/>
                <a:ext cx="30232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Freihand 7">
                <a:extLst>
                  <a:ext uri="{FF2B5EF4-FFF2-40B4-BE49-F238E27FC236}">
                    <a16:creationId xmlns:a16="http://schemas.microsoft.com/office/drawing/2014/main" id="{0F3E9EE9-B8CF-A132-DB49-C44CBF82B92D}"/>
                  </a:ext>
                </a:extLst>
              </p14:cNvPr>
              <p14:cNvContentPartPr/>
              <p14:nvPr/>
            </p14:nvContentPartPr>
            <p14:xfrm>
              <a:off x="2193133" y="2176868"/>
              <a:ext cx="439200" cy="360"/>
            </p14:xfrm>
          </p:contentPart>
        </mc:Choice>
        <mc:Fallback xmlns="">
          <p:pic>
            <p:nvPicPr>
              <p:cNvPr id="8" name="Freihand 7">
                <a:extLst>
                  <a:ext uri="{FF2B5EF4-FFF2-40B4-BE49-F238E27FC236}">
                    <a16:creationId xmlns:a16="http://schemas.microsoft.com/office/drawing/2014/main" id="{0F3E9EE9-B8CF-A132-DB49-C44CBF82B92D}"/>
                  </a:ext>
                </a:extLst>
              </p:cNvPr>
              <p:cNvPicPr/>
              <p:nvPr/>
            </p:nvPicPr>
            <p:blipFill>
              <a:blip r:embed="rId6"/>
              <a:stretch>
                <a:fillRect/>
              </a:stretch>
            </p:blipFill>
            <p:spPr>
              <a:xfrm>
                <a:off x="2139493" y="2068868"/>
                <a:ext cx="546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Freihand 8">
                <a:extLst>
                  <a:ext uri="{FF2B5EF4-FFF2-40B4-BE49-F238E27FC236}">
                    <a16:creationId xmlns:a16="http://schemas.microsoft.com/office/drawing/2014/main" id="{3592FC7E-CE3E-A5B2-FE65-08BD89335A82}"/>
                  </a:ext>
                </a:extLst>
              </p14:cNvPr>
              <p14:cNvContentPartPr/>
              <p14:nvPr/>
            </p14:nvContentPartPr>
            <p14:xfrm>
              <a:off x="1652053" y="2193428"/>
              <a:ext cx="527400" cy="27000"/>
            </p14:xfrm>
          </p:contentPart>
        </mc:Choice>
        <mc:Fallback xmlns="">
          <p:pic>
            <p:nvPicPr>
              <p:cNvPr id="9" name="Freihand 8">
                <a:extLst>
                  <a:ext uri="{FF2B5EF4-FFF2-40B4-BE49-F238E27FC236}">
                    <a16:creationId xmlns:a16="http://schemas.microsoft.com/office/drawing/2014/main" id="{3592FC7E-CE3E-A5B2-FE65-08BD89335A82}"/>
                  </a:ext>
                </a:extLst>
              </p:cNvPr>
              <p:cNvPicPr/>
              <p:nvPr/>
            </p:nvPicPr>
            <p:blipFill>
              <a:blip r:embed="rId8"/>
              <a:stretch>
                <a:fillRect/>
              </a:stretch>
            </p:blipFill>
            <p:spPr>
              <a:xfrm>
                <a:off x="1598413" y="2085428"/>
                <a:ext cx="635040" cy="242640"/>
              </a:xfrm>
              <a:prstGeom prst="rect">
                <a:avLst/>
              </a:prstGeom>
            </p:spPr>
          </p:pic>
        </mc:Fallback>
      </mc:AlternateContent>
    </p:spTree>
    <p:extLst>
      <p:ext uri="{BB962C8B-B14F-4D97-AF65-F5344CB8AC3E}">
        <p14:creationId xmlns:p14="http://schemas.microsoft.com/office/powerpoint/2010/main" val="1592080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r>
              <a:rPr lang="de" dirty="0"/>
              <a:t>Beispiele im CGM-Albis</a:t>
            </a:r>
            <a:endParaRPr dirty="0"/>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marL="0" indent="0">
              <a:spcBef>
                <a:spcPts val="0"/>
              </a:spcBef>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descr="Ein Bild, das Röntgenfilm, medizinische Bildgebung, Radiologie, medizinisches Bildgebungsverfahren enthält.&#10;&#10;Automatisch generierte Beschreibung">
            <a:extLst>
              <a:ext uri="{FF2B5EF4-FFF2-40B4-BE49-F238E27FC236}">
                <a16:creationId xmlns:a16="http://schemas.microsoft.com/office/drawing/2014/main" id="{4BAF852F-826F-808C-B847-3B29570F73AE}"/>
              </a:ext>
            </a:extLst>
          </p:cNvPr>
          <p:cNvPicPr>
            <a:picLocks noChangeAspect="1"/>
          </p:cNvPicPr>
          <p:nvPr/>
        </p:nvPicPr>
        <p:blipFill>
          <a:blip r:embed="rId2"/>
          <a:stretch>
            <a:fillRect/>
          </a:stretch>
        </p:blipFill>
        <p:spPr>
          <a:xfrm rot="-2340000">
            <a:off x="-997825" y="-250164"/>
            <a:ext cx="6005413" cy="6858000"/>
          </a:xfrm>
          <a:prstGeom prst="rect">
            <a:avLst/>
          </a:prstGeom>
        </p:spPr>
      </p:pic>
      <p:sp>
        <p:nvSpPr>
          <p:cNvPr id="2" name="Titel 1">
            <a:extLst>
              <a:ext uri="{FF2B5EF4-FFF2-40B4-BE49-F238E27FC236}">
                <a16:creationId xmlns:a16="http://schemas.microsoft.com/office/drawing/2014/main" id="{734C2014-D249-F863-519E-2D2FBAE82E73}"/>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3AFB520F-D77D-6112-B381-84913B1F4F40}"/>
              </a:ext>
            </a:extLst>
          </p:cNvPr>
          <p:cNvSpPr>
            <a:spLocks noGrp="1"/>
          </p:cNvSpPr>
          <p:nvPr>
            <p:ph type="body" idx="1"/>
          </p:nvPr>
        </p:nvSpPr>
        <p:spPr/>
        <p:txBody>
          <a:bodyPr/>
          <a:lstStyle/>
          <a:p>
            <a:endParaRPr lang="de-DE" dirty="0"/>
          </a:p>
        </p:txBody>
      </p:sp>
      <p:pic>
        <p:nvPicPr>
          <p:cNvPr id="5" name="Grafik 4" descr="Ein Bild, das Röntgenfilm, medizinische Bildgebung, Radiologie, medizinisches Bildgebungsverfahren enthält.&#10;&#10;Automatisch generierte Beschreibung">
            <a:extLst>
              <a:ext uri="{FF2B5EF4-FFF2-40B4-BE49-F238E27FC236}">
                <a16:creationId xmlns:a16="http://schemas.microsoft.com/office/drawing/2014/main" id="{83E55497-3CF0-2477-608F-19176435EDA8}"/>
              </a:ext>
            </a:extLst>
          </p:cNvPr>
          <p:cNvPicPr>
            <a:picLocks noChangeAspect="1"/>
          </p:cNvPicPr>
          <p:nvPr/>
        </p:nvPicPr>
        <p:blipFill>
          <a:blip r:embed="rId3"/>
          <a:stretch>
            <a:fillRect/>
          </a:stretch>
        </p:blipFill>
        <p:spPr>
          <a:xfrm>
            <a:off x="2264434" y="0"/>
            <a:ext cx="9969173"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Freihand 7">
                <a:extLst>
                  <a:ext uri="{FF2B5EF4-FFF2-40B4-BE49-F238E27FC236}">
                    <a16:creationId xmlns:a16="http://schemas.microsoft.com/office/drawing/2014/main" id="{ACFA28DB-5475-3C59-E79D-886171811DEF}"/>
                  </a:ext>
                </a:extLst>
              </p14:cNvPr>
              <p14:cNvContentPartPr/>
              <p14:nvPr/>
            </p14:nvContentPartPr>
            <p14:xfrm>
              <a:off x="183838" y="3083678"/>
              <a:ext cx="1110600" cy="1506960"/>
            </p14:xfrm>
          </p:contentPart>
        </mc:Choice>
        <mc:Fallback xmlns="">
          <p:pic>
            <p:nvPicPr>
              <p:cNvPr id="8" name="Freihand 7">
                <a:extLst>
                  <a:ext uri="{FF2B5EF4-FFF2-40B4-BE49-F238E27FC236}">
                    <a16:creationId xmlns:a16="http://schemas.microsoft.com/office/drawing/2014/main" id="{ACFA28DB-5475-3C59-E79D-886171811DEF}"/>
                  </a:ext>
                </a:extLst>
              </p:cNvPr>
              <p:cNvPicPr/>
              <p:nvPr/>
            </p:nvPicPr>
            <p:blipFill>
              <a:blip r:embed="rId5"/>
              <a:stretch>
                <a:fillRect/>
              </a:stretch>
            </p:blipFill>
            <p:spPr>
              <a:xfrm>
                <a:off x="174838" y="3075038"/>
                <a:ext cx="1128240" cy="1524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Freihand 8">
                <a:extLst>
                  <a:ext uri="{FF2B5EF4-FFF2-40B4-BE49-F238E27FC236}">
                    <a16:creationId xmlns:a16="http://schemas.microsoft.com/office/drawing/2014/main" id="{68D84FF4-9862-153B-10D7-8EF87D7AE701}"/>
                  </a:ext>
                </a:extLst>
              </p14:cNvPr>
              <p14:cNvContentPartPr/>
              <p14:nvPr/>
            </p14:nvContentPartPr>
            <p14:xfrm>
              <a:off x="2535358" y="5247998"/>
              <a:ext cx="1278000" cy="1523880"/>
            </p14:xfrm>
          </p:contentPart>
        </mc:Choice>
        <mc:Fallback xmlns="">
          <p:pic>
            <p:nvPicPr>
              <p:cNvPr id="9" name="Freihand 8">
                <a:extLst>
                  <a:ext uri="{FF2B5EF4-FFF2-40B4-BE49-F238E27FC236}">
                    <a16:creationId xmlns:a16="http://schemas.microsoft.com/office/drawing/2014/main" id="{68D84FF4-9862-153B-10D7-8EF87D7AE701}"/>
                  </a:ext>
                </a:extLst>
              </p:cNvPr>
              <p:cNvPicPr/>
              <p:nvPr/>
            </p:nvPicPr>
            <p:blipFill>
              <a:blip r:embed="rId7"/>
              <a:stretch>
                <a:fillRect/>
              </a:stretch>
            </p:blipFill>
            <p:spPr>
              <a:xfrm>
                <a:off x="2526358" y="5239358"/>
                <a:ext cx="1295640" cy="1541520"/>
              </a:xfrm>
              <a:prstGeom prst="rect">
                <a:avLst/>
              </a:prstGeom>
            </p:spPr>
          </p:pic>
        </mc:Fallback>
      </mc:AlternateContent>
      <p:grpSp>
        <p:nvGrpSpPr>
          <p:cNvPr id="12" name="Gruppieren 11">
            <a:extLst>
              <a:ext uri="{FF2B5EF4-FFF2-40B4-BE49-F238E27FC236}">
                <a16:creationId xmlns:a16="http://schemas.microsoft.com/office/drawing/2014/main" id="{241E4E12-3C1F-A177-946F-885C6A9D5C45}"/>
              </a:ext>
            </a:extLst>
          </p:cNvPr>
          <p:cNvGrpSpPr/>
          <p:nvPr/>
        </p:nvGrpSpPr>
        <p:grpSpPr>
          <a:xfrm>
            <a:off x="2643718" y="6081398"/>
            <a:ext cx="420120" cy="198720"/>
            <a:chOff x="2643718" y="6081398"/>
            <a:chExt cx="420120" cy="198720"/>
          </a:xfrm>
        </p:grpSpPr>
        <mc:AlternateContent xmlns:mc="http://schemas.openxmlformats.org/markup-compatibility/2006" xmlns:p14="http://schemas.microsoft.com/office/powerpoint/2010/main">
          <mc:Choice Requires="p14">
            <p:contentPart p14:bwMode="auto" r:id="rId8">
              <p14:nvContentPartPr>
                <p14:cNvPr id="10" name="Freihand 9">
                  <a:extLst>
                    <a:ext uri="{FF2B5EF4-FFF2-40B4-BE49-F238E27FC236}">
                      <a16:creationId xmlns:a16="http://schemas.microsoft.com/office/drawing/2014/main" id="{BD3DFE4D-83E3-6F9B-BAA7-47B39436EF20}"/>
                    </a:ext>
                  </a:extLst>
                </p14:cNvPr>
                <p14:cNvContentPartPr/>
                <p14:nvPr/>
              </p14:nvContentPartPr>
              <p14:xfrm>
                <a:off x="2643718" y="6163478"/>
                <a:ext cx="367200" cy="26280"/>
              </p14:xfrm>
            </p:contentPart>
          </mc:Choice>
          <mc:Fallback xmlns="">
            <p:pic>
              <p:nvPicPr>
                <p:cNvPr id="10" name="Freihand 9">
                  <a:extLst>
                    <a:ext uri="{FF2B5EF4-FFF2-40B4-BE49-F238E27FC236}">
                      <a16:creationId xmlns:a16="http://schemas.microsoft.com/office/drawing/2014/main" id="{BD3DFE4D-83E3-6F9B-BAA7-47B39436EF20}"/>
                    </a:ext>
                  </a:extLst>
                </p:cNvPr>
                <p:cNvPicPr/>
                <p:nvPr/>
              </p:nvPicPr>
              <p:blipFill>
                <a:blip r:embed="rId9"/>
                <a:stretch>
                  <a:fillRect/>
                </a:stretch>
              </p:blipFill>
              <p:spPr>
                <a:xfrm>
                  <a:off x="2634718" y="6154478"/>
                  <a:ext cx="38484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Freihand 10">
                  <a:extLst>
                    <a:ext uri="{FF2B5EF4-FFF2-40B4-BE49-F238E27FC236}">
                      <a16:creationId xmlns:a16="http://schemas.microsoft.com/office/drawing/2014/main" id="{8BFF2782-0640-8DF2-47D9-D2EDB5E870F5}"/>
                    </a:ext>
                  </a:extLst>
                </p14:cNvPr>
                <p14:cNvContentPartPr/>
                <p14:nvPr/>
              </p14:nvContentPartPr>
              <p14:xfrm>
                <a:off x="2932798" y="6081398"/>
                <a:ext cx="131040" cy="198720"/>
              </p14:xfrm>
            </p:contentPart>
          </mc:Choice>
          <mc:Fallback xmlns="">
            <p:pic>
              <p:nvPicPr>
                <p:cNvPr id="11" name="Freihand 10">
                  <a:extLst>
                    <a:ext uri="{FF2B5EF4-FFF2-40B4-BE49-F238E27FC236}">
                      <a16:creationId xmlns:a16="http://schemas.microsoft.com/office/drawing/2014/main" id="{8BFF2782-0640-8DF2-47D9-D2EDB5E870F5}"/>
                    </a:ext>
                  </a:extLst>
                </p:cNvPr>
                <p:cNvPicPr/>
                <p:nvPr/>
              </p:nvPicPr>
              <p:blipFill>
                <a:blip r:embed="rId11"/>
                <a:stretch>
                  <a:fillRect/>
                </a:stretch>
              </p:blipFill>
              <p:spPr>
                <a:xfrm>
                  <a:off x="2923798" y="6072398"/>
                  <a:ext cx="148680" cy="216360"/>
                </a:xfrm>
                <a:prstGeom prst="rect">
                  <a:avLst/>
                </a:prstGeom>
              </p:spPr>
            </p:pic>
          </mc:Fallback>
        </mc:AlternateContent>
      </p:grpSp>
      <p:sp>
        <p:nvSpPr>
          <p:cNvPr id="13" name="Textfeld 12">
            <a:extLst>
              <a:ext uri="{FF2B5EF4-FFF2-40B4-BE49-F238E27FC236}">
                <a16:creationId xmlns:a16="http://schemas.microsoft.com/office/drawing/2014/main" id="{E1CAEDA1-901D-763E-7513-CEFC3B4A4C57}"/>
              </a:ext>
            </a:extLst>
          </p:cNvPr>
          <p:cNvSpPr txBox="1"/>
          <p:nvPr/>
        </p:nvSpPr>
        <p:spPr>
          <a:xfrm>
            <a:off x="8790317" y="918713"/>
            <a:ext cx="2980426" cy="954107"/>
          </a:xfrm>
          <a:prstGeom prst="rect">
            <a:avLst/>
          </a:prstGeom>
          <a:noFill/>
        </p:spPr>
        <p:txBody>
          <a:bodyPr wrap="square" rtlCol="0">
            <a:spAutoFit/>
          </a:bodyPr>
          <a:lstStyle/>
          <a:p>
            <a:r>
              <a:rPr lang="de-DE" dirty="0">
                <a:solidFill>
                  <a:schemeClr val="bg1"/>
                </a:solidFill>
              </a:rPr>
              <a:t>68J, w, </a:t>
            </a:r>
          </a:p>
          <a:p>
            <a:r>
              <a:rPr lang="de-DE" dirty="0">
                <a:solidFill>
                  <a:schemeClr val="bg1"/>
                </a:solidFill>
              </a:rPr>
              <a:t>6Jahre Bisphosphonate, </a:t>
            </a:r>
          </a:p>
          <a:p>
            <a:r>
              <a:rPr lang="de-DE" dirty="0">
                <a:solidFill>
                  <a:schemeClr val="bg1"/>
                </a:solidFill>
              </a:rPr>
              <a:t>dann 6 Jahre Denosumab,</a:t>
            </a:r>
          </a:p>
          <a:p>
            <a:r>
              <a:rPr lang="de-DE" dirty="0">
                <a:solidFill>
                  <a:schemeClr val="bg1"/>
                </a:solidFill>
              </a:rPr>
              <a:t>Jetzt Schmerzen re Leiste</a:t>
            </a:r>
          </a:p>
        </p:txBody>
      </p:sp>
      <p:pic>
        <p:nvPicPr>
          <p:cNvPr id="6" name="Grafik 5">
            <a:extLst>
              <a:ext uri="{FF2B5EF4-FFF2-40B4-BE49-F238E27FC236}">
                <a16:creationId xmlns:a16="http://schemas.microsoft.com/office/drawing/2014/main" id="{AB38C1FD-4FB9-3B6E-664F-86C8567096DD}"/>
              </a:ext>
            </a:extLst>
          </p:cNvPr>
          <p:cNvPicPr>
            <a:picLocks noChangeAspect="1"/>
          </p:cNvPicPr>
          <p:nvPr/>
        </p:nvPicPr>
        <p:blipFill>
          <a:blip r:embed="rId12"/>
          <a:stretch>
            <a:fillRect/>
          </a:stretch>
        </p:blipFill>
        <p:spPr>
          <a:xfrm>
            <a:off x="4715672" y="2025222"/>
            <a:ext cx="3978325" cy="3914065"/>
          </a:xfrm>
          <a:prstGeom prst="rect">
            <a:avLst/>
          </a:prstGeom>
        </p:spPr>
      </p:pic>
    </p:spTree>
    <p:extLst>
      <p:ext uri="{BB962C8B-B14F-4D97-AF65-F5344CB8AC3E}">
        <p14:creationId xmlns:p14="http://schemas.microsoft.com/office/powerpoint/2010/main" val="1019355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endParaRPr/>
          </a:p>
        </p:txBody>
      </p:sp>
      <p:sp>
        <p:nvSpPr>
          <p:cNvPr id="61" name="Google Shape;61;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62" name="Google Shape;62;p14"/>
          <p:cNvPicPr preferRelativeResize="0"/>
          <p:nvPr/>
        </p:nvPicPr>
        <p:blipFill>
          <a:blip r:embed="rId3">
            <a:alphaModFix/>
          </a:blip>
          <a:stretch>
            <a:fillRect/>
          </a:stretch>
        </p:blipFill>
        <p:spPr>
          <a:xfrm>
            <a:off x="2197850" y="0"/>
            <a:ext cx="7796303"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endParaRPr/>
          </a:p>
        </p:txBody>
      </p:sp>
      <p:sp>
        <p:nvSpPr>
          <p:cNvPr id="68" name="Google Shape;68;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69" name="Google Shape;69;p15"/>
          <p:cNvPicPr preferRelativeResize="0"/>
          <p:nvPr/>
        </p:nvPicPr>
        <p:blipFill>
          <a:blip r:embed="rId3">
            <a:alphaModFix/>
          </a:blip>
          <a:stretch>
            <a:fillRect/>
          </a:stretch>
        </p:blipFill>
        <p:spPr>
          <a:xfrm>
            <a:off x="2652114" y="0"/>
            <a:ext cx="6887775" cy="685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endParaRPr/>
          </a:p>
        </p:txBody>
      </p:sp>
      <p:sp>
        <p:nvSpPr>
          <p:cNvPr id="75" name="Google Shape;75;p1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76" name="Google Shape;76;p16"/>
          <p:cNvPicPr preferRelativeResize="0"/>
          <p:nvPr/>
        </p:nvPicPr>
        <p:blipFill>
          <a:blip r:embed="rId3">
            <a:alphaModFix/>
          </a:blip>
          <a:stretch>
            <a:fillRect/>
          </a:stretch>
        </p:blipFill>
        <p:spPr>
          <a:xfrm>
            <a:off x="1162051" y="400051"/>
            <a:ext cx="9867900" cy="6057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endParaRPr/>
          </a:p>
        </p:txBody>
      </p:sp>
      <p:sp>
        <p:nvSpPr>
          <p:cNvPr id="82" name="Google Shape;82;p1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mc:AlternateContent xmlns:mc="http://schemas.openxmlformats.org/markup-compatibility/2006" xmlns:p14="http://schemas.microsoft.com/office/powerpoint/2010/main">
        <mc:Choice Requires="p14">
          <p:contentPart p14:bwMode="auto" r:id="rId3">
            <p14:nvContentPartPr>
              <p14:cNvPr id="2" name="Freihand 1">
                <a:extLst>
                  <a:ext uri="{FF2B5EF4-FFF2-40B4-BE49-F238E27FC236}">
                    <a16:creationId xmlns:a16="http://schemas.microsoft.com/office/drawing/2014/main" id="{20F5621E-8BF5-22CC-AD46-FAE6D258CE24}"/>
                  </a:ext>
                </a:extLst>
              </p14:cNvPr>
              <p14:cNvContentPartPr/>
              <p14:nvPr/>
            </p14:nvContentPartPr>
            <p14:xfrm>
              <a:off x="3648790" y="4334502"/>
              <a:ext cx="1080" cy="360"/>
            </p14:xfrm>
          </p:contentPart>
        </mc:Choice>
        <mc:Fallback xmlns="">
          <p:pic>
            <p:nvPicPr>
              <p:cNvPr id="2" name="Freihand 1">
                <a:extLst>
                  <a:ext uri="{FF2B5EF4-FFF2-40B4-BE49-F238E27FC236}">
                    <a16:creationId xmlns:a16="http://schemas.microsoft.com/office/drawing/2014/main" id="{20F5621E-8BF5-22CC-AD46-FAE6D258CE24}"/>
                  </a:ext>
                </a:extLst>
              </p:cNvPr>
              <p:cNvPicPr/>
              <p:nvPr/>
            </p:nvPicPr>
            <p:blipFill>
              <a:blip r:embed="rId4"/>
              <a:stretch>
                <a:fillRect/>
              </a:stretch>
            </p:blipFill>
            <p:spPr>
              <a:xfrm>
                <a:off x="3639790" y="4325502"/>
                <a:ext cx="18720" cy="18000"/>
              </a:xfrm>
              <a:prstGeom prst="rect">
                <a:avLst/>
              </a:prstGeom>
            </p:spPr>
          </p:pic>
        </mc:Fallback>
      </mc:AlternateContent>
      <p:pic>
        <p:nvPicPr>
          <p:cNvPr id="4" name="Grafik 3">
            <a:extLst>
              <a:ext uri="{FF2B5EF4-FFF2-40B4-BE49-F238E27FC236}">
                <a16:creationId xmlns:a16="http://schemas.microsoft.com/office/drawing/2014/main" id="{E5520F50-35B8-D291-DFF1-BDE260DC5AC3}"/>
              </a:ext>
            </a:extLst>
          </p:cNvPr>
          <p:cNvPicPr>
            <a:picLocks noChangeAspect="1"/>
          </p:cNvPicPr>
          <p:nvPr/>
        </p:nvPicPr>
        <p:blipFill>
          <a:blip r:embed="rId5"/>
          <a:stretch>
            <a:fillRect/>
          </a:stretch>
        </p:blipFill>
        <p:spPr>
          <a:xfrm>
            <a:off x="1988252" y="0"/>
            <a:ext cx="8215496"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endParaRPr/>
          </a:p>
        </p:txBody>
      </p:sp>
      <p:sp>
        <p:nvSpPr>
          <p:cNvPr id="89" name="Google Shape;89;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90" name="Google Shape;90;p18"/>
          <p:cNvPicPr preferRelativeResize="0"/>
          <p:nvPr/>
        </p:nvPicPr>
        <p:blipFill>
          <a:blip r:embed="rId3">
            <a:alphaModFix/>
          </a:blip>
          <a:stretch>
            <a:fillRect/>
          </a:stretch>
        </p:blipFill>
        <p:spPr>
          <a:xfrm>
            <a:off x="1" y="1973310"/>
            <a:ext cx="12191999" cy="291138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D7079-6F23-D9C8-A193-E04144B9466B}"/>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BFA64173-AEBE-196A-5A2C-CC45A507FA88}"/>
              </a:ext>
            </a:extLst>
          </p:cNvPr>
          <p:cNvSpPr>
            <a:spLocks noGrp="1"/>
          </p:cNvSpPr>
          <p:nvPr>
            <p:ph type="body" idx="1"/>
          </p:nvPr>
        </p:nvSpPr>
        <p:spPr/>
        <p:txBody>
          <a:bodyPr/>
          <a:lstStyle/>
          <a:p>
            <a:endParaRPr lang="de-DE"/>
          </a:p>
        </p:txBody>
      </p:sp>
      <p:pic>
        <p:nvPicPr>
          <p:cNvPr id="7" name="Grafik 6">
            <a:extLst>
              <a:ext uri="{FF2B5EF4-FFF2-40B4-BE49-F238E27FC236}">
                <a16:creationId xmlns:a16="http://schemas.microsoft.com/office/drawing/2014/main" id="{9D52AA2A-C5B1-616B-0AD3-DE97737A547D}"/>
              </a:ext>
            </a:extLst>
          </p:cNvPr>
          <p:cNvPicPr>
            <a:picLocks noChangeAspect="1"/>
          </p:cNvPicPr>
          <p:nvPr/>
        </p:nvPicPr>
        <p:blipFill>
          <a:blip r:embed="rId2"/>
          <a:stretch>
            <a:fillRect/>
          </a:stretch>
        </p:blipFill>
        <p:spPr>
          <a:xfrm>
            <a:off x="2442393" y="0"/>
            <a:ext cx="7307214" cy="6858000"/>
          </a:xfrm>
          <a:prstGeom prst="rect">
            <a:avLst/>
          </a:prstGeom>
        </p:spPr>
      </p:pic>
    </p:spTree>
    <p:extLst>
      <p:ext uri="{BB962C8B-B14F-4D97-AF65-F5344CB8AC3E}">
        <p14:creationId xmlns:p14="http://schemas.microsoft.com/office/powerpoint/2010/main" val="4151322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04179D-ED9E-6688-2EDA-2BF66D163409}"/>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7F4B7082-4047-7323-BEE4-A05BCDE862DF}"/>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25628B81-3168-6171-E86D-456CCA064638}"/>
              </a:ext>
            </a:extLst>
          </p:cNvPr>
          <p:cNvPicPr>
            <a:picLocks noChangeAspect="1"/>
          </p:cNvPicPr>
          <p:nvPr/>
        </p:nvPicPr>
        <p:blipFill>
          <a:blip r:embed="rId2"/>
          <a:stretch>
            <a:fillRect/>
          </a:stretch>
        </p:blipFill>
        <p:spPr>
          <a:xfrm>
            <a:off x="1547177" y="418680"/>
            <a:ext cx="9097645" cy="6020640"/>
          </a:xfrm>
          <a:prstGeom prst="rect">
            <a:avLst/>
          </a:prstGeom>
        </p:spPr>
      </p:pic>
    </p:spTree>
    <p:extLst>
      <p:ext uri="{BB962C8B-B14F-4D97-AF65-F5344CB8AC3E}">
        <p14:creationId xmlns:p14="http://schemas.microsoft.com/office/powerpoint/2010/main" val="1197223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9F1AF-6988-9B59-9326-5ECCBBC6FC3A}"/>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05FBAAA2-4716-8980-93B6-9BA41C698BF8}"/>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77ACE89E-7030-6BC5-F887-A8470D229E44}"/>
              </a:ext>
            </a:extLst>
          </p:cNvPr>
          <p:cNvPicPr>
            <a:picLocks noChangeAspect="1"/>
          </p:cNvPicPr>
          <p:nvPr/>
        </p:nvPicPr>
        <p:blipFill>
          <a:blip r:embed="rId2"/>
          <a:stretch>
            <a:fillRect/>
          </a:stretch>
        </p:blipFill>
        <p:spPr>
          <a:xfrm>
            <a:off x="523097" y="1942892"/>
            <a:ext cx="11145805" cy="2972215"/>
          </a:xfrm>
          <a:prstGeom prst="rect">
            <a:avLst/>
          </a:prstGeom>
        </p:spPr>
      </p:pic>
    </p:spTree>
    <p:extLst>
      <p:ext uri="{BB962C8B-B14F-4D97-AF65-F5344CB8AC3E}">
        <p14:creationId xmlns:p14="http://schemas.microsoft.com/office/powerpoint/2010/main" val="2389756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a:t>International Classification of Diseases (ICD)</a:t>
            </a:r>
            <a:endParaRPr/>
          </a:p>
        </p:txBody>
      </p:sp>
      <p:sp>
        <p:nvSpPr>
          <p:cNvPr id="123" name="Google Shape;12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rgbClr val="202122"/>
              </a:buClr>
              <a:buSzPct val="100000"/>
              <a:buChar char="•"/>
            </a:pPr>
            <a:r>
              <a:rPr lang="de-DE" b="0" i="0">
                <a:solidFill>
                  <a:srgbClr val="202122"/>
                </a:solidFill>
                <a:latin typeface="Arial"/>
                <a:ea typeface="Arial"/>
                <a:cs typeface="Arial"/>
                <a:sym typeface="Arial"/>
              </a:rPr>
              <a:t>1593 wurden in England erstmals Taufen und Beerdigungen erfasst</a:t>
            </a:r>
            <a:endParaRPr/>
          </a:p>
          <a:p>
            <a:pPr marL="228600" lvl="0" indent="-228600" algn="l" rtl="0">
              <a:lnSpc>
                <a:spcPct val="90000"/>
              </a:lnSpc>
              <a:spcBef>
                <a:spcPts val="1000"/>
              </a:spcBef>
              <a:spcAft>
                <a:spcPts val="0"/>
              </a:spcAft>
              <a:buClr>
                <a:srgbClr val="202122"/>
              </a:buClr>
              <a:buSzPct val="100000"/>
              <a:buChar char="•"/>
            </a:pPr>
            <a:r>
              <a:rPr lang="de-DE" b="0" i="0">
                <a:solidFill>
                  <a:srgbClr val="202122"/>
                </a:solidFill>
                <a:latin typeface="Arial"/>
                <a:ea typeface="Arial"/>
                <a:cs typeface="Arial"/>
                <a:sym typeface="Arial"/>
              </a:rPr>
              <a:t>bis ins Jahr 1837 wurde in London die Todesfallstatistik Bills of mortality geführt</a:t>
            </a:r>
            <a:endParaRPr/>
          </a:p>
          <a:p>
            <a:pPr marL="228600" lvl="0" indent="-228600" algn="l" rtl="0">
              <a:lnSpc>
                <a:spcPct val="90000"/>
              </a:lnSpc>
              <a:spcBef>
                <a:spcPts val="1000"/>
              </a:spcBef>
              <a:spcAft>
                <a:spcPts val="0"/>
              </a:spcAft>
              <a:buClr>
                <a:srgbClr val="202122"/>
              </a:buClr>
              <a:buSzPct val="100000"/>
              <a:buChar char="•"/>
            </a:pPr>
            <a:r>
              <a:rPr lang="de-DE" b="0" i="0">
                <a:solidFill>
                  <a:srgbClr val="202122"/>
                </a:solidFill>
                <a:latin typeface="Arial"/>
                <a:ea typeface="Arial"/>
                <a:cs typeface="Arial"/>
                <a:sym typeface="Arial"/>
              </a:rPr>
              <a:t>Eine erste Nomenklatur von Krankheiten entwickelten im 19. Jahrhundert gemeinsam der englische Epidemiologe und Mitbegründer der medizinischen Statistik William Farr (1807–1883) und der Genfer Arzt Marc d‘Esspine, die später Grundlage der ersten ICD-Version werden sollte</a:t>
            </a:r>
            <a:endParaRPr/>
          </a:p>
          <a:p>
            <a:pPr marL="228600" lvl="0" indent="-228600" algn="l" rtl="0">
              <a:lnSpc>
                <a:spcPct val="90000"/>
              </a:lnSpc>
              <a:spcBef>
                <a:spcPts val="1000"/>
              </a:spcBef>
              <a:spcAft>
                <a:spcPts val="0"/>
              </a:spcAft>
              <a:buClr>
                <a:schemeClr val="dk1"/>
              </a:buClr>
              <a:buSzPct val="100000"/>
              <a:buChar char="•"/>
            </a:pPr>
            <a:r>
              <a:rPr lang="de-DE">
                <a:latin typeface="Arial"/>
                <a:ea typeface="Arial"/>
                <a:cs typeface="Arial"/>
                <a:sym typeface="Arial"/>
              </a:rPr>
              <a:t>ICD-1 wurde 1893 von der französischen Regierung veröffentlich</a:t>
            </a:r>
            <a:endParaRPr/>
          </a:p>
          <a:p>
            <a:pPr marL="228600" lvl="0" indent="-228600" algn="l" rtl="0">
              <a:lnSpc>
                <a:spcPct val="90000"/>
              </a:lnSpc>
              <a:spcBef>
                <a:spcPts val="1000"/>
              </a:spcBef>
              <a:spcAft>
                <a:spcPts val="0"/>
              </a:spcAft>
              <a:buClr>
                <a:schemeClr val="dk1"/>
              </a:buClr>
              <a:buSzPct val="100000"/>
              <a:buChar char="•"/>
            </a:pPr>
            <a:r>
              <a:rPr lang="de-DE">
                <a:latin typeface="Arial"/>
                <a:ea typeface="Arial"/>
                <a:cs typeface="Arial"/>
                <a:sym typeface="Arial"/>
              </a:rPr>
              <a:t>ICD-6 wurde 1948 von der WHO veröffentlich</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CE618-60DF-015C-F03C-B7E9EAEE9040}"/>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3A952FAD-08B4-2CC6-D28B-471D685E6628}"/>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D120F5BE-3CD7-6456-DAC9-EAA7226B4D49}"/>
              </a:ext>
            </a:extLst>
          </p:cNvPr>
          <p:cNvPicPr>
            <a:picLocks noChangeAspect="1"/>
          </p:cNvPicPr>
          <p:nvPr/>
        </p:nvPicPr>
        <p:blipFill>
          <a:blip r:embed="rId2"/>
          <a:stretch>
            <a:fillRect/>
          </a:stretch>
        </p:blipFill>
        <p:spPr>
          <a:xfrm>
            <a:off x="346860" y="1404655"/>
            <a:ext cx="11498280" cy="4048690"/>
          </a:xfrm>
          <a:prstGeom prst="rect">
            <a:avLst/>
          </a:prstGeom>
        </p:spPr>
      </p:pic>
    </p:spTree>
    <p:extLst>
      <p:ext uri="{BB962C8B-B14F-4D97-AF65-F5344CB8AC3E}">
        <p14:creationId xmlns:p14="http://schemas.microsoft.com/office/powerpoint/2010/main" val="749283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81669-1794-457D-CBB8-735EC968EC47}"/>
              </a:ext>
            </a:extLst>
          </p:cNvPr>
          <p:cNvSpPr>
            <a:spLocks noGrp="1"/>
          </p:cNvSpPr>
          <p:nvPr>
            <p:ph type="title"/>
          </p:nvPr>
        </p:nvSpPr>
        <p:spPr/>
        <p:txBody>
          <a:bodyPr/>
          <a:lstStyle/>
          <a:p>
            <a:r>
              <a:rPr lang="de-DE" dirty="0"/>
              <a:t>Karteikarte</a:t>
            </a:r>
          </a:p>
        </p:txBody>
      </p:sp>
      <p:sp>
        <p:nvSpPr>
          <p:cNvPr id="3" name="Textplatzhalter 2">
            <a:extLst>
              <a:ext uri="{FF2B5EF4-FFF2-40B4-BE49-F238E27FC236}">
                <a16:creationId xmlns:a16="http://schemas.microsoft.com/office/drawing/2014/main" id="{59FAEDCE-B6E8-A2E4-F1BD-77B474B0B9D6}"/>
              </a:ext>
            </a:extLst>
          </p:cNvPr>
          <p:cNvSpPr>
            <a:spLocks noGrp="1"/>
          </p:cNvSpPr>
          <p:nvPr>
            <p:ph type="body" idx="1"/>
          </p:nvPr>
        </p:nvSpPr>
        <p:spPr/>
        <p:txBody>
          <a:bodyPr/>
          <a:lstStyle/>
          <a:p>
            <a:endParaRPr lang="de-DE" dirty="0"/>
          </a:p>
        </p:txBody>
      </p:sp>
      <p:pic>
        <p:nvPicPr>
          <p:cNvPr id="8" name="Grafik 7">
            <a:extLst>
              <a:ext uri="{FF2B5EF4-FFF2-40B4-BE49-F238E27FC236}">
                <a16:creationId xmlns:a16="http://schemas.microsoft.com/office/drawing/2014/main" id="{4CF16A64-15B0-B519-0376-C97A048D5FEB}"/>
              </a:ext>
            </a:extLst>
          </p:cNvPr>
          <p:cNvPicPr>
            <a:picLocks noChangeAspect="1"/>
          </p:cNvPicPr>
          <p:nvPr/>
        </p:nvPicPr>
        <p:blipFill>
          <a:blip r:embed="rId2"/>
          <a:stretch>
            <a:fillRect/>
          </a:stretch>
        </p:blipFill>
        <p:spPr>
          <a:xfrm>
            <a:off x="313518" y="2809788"/>
            <a:ext cx="11564964" cy="1238423"/>
          </a:xfrm>
          <a:prstGeom prst="rect">
            <a:avLst/>
          </a:prstGeom>
        </p:spPr>
      </p:pic>
    </p:spTree>
    <p:extLst>
      <p:ext uri="{BB962C8B-B14F-4D97-AF65-F5344CB8AC3E}">
        <p14:creationId xmlns:p14="http://schemas.microsoft.com/office/powerpoint/2010/main" val="1493596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endParaRPr/>
          </a:p>
        </p:txBody>
      </p:sp>
      <p:sp>
        <p:nvSpPr>
          <p:cNvPr id="96" name="Google Shape;96;p1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97" name="Google Shape;97;p19"/>
          <p:cNvPicPr preferRelativeResize="0"/>
          <p:nvPr/>
        </p:nvPicPr>
        <p:blipFill>
          <a:blip r:embed="rId3">
            <a:alphaModFix/>
          </a:blip>
          <a:stretch>
            <a:fillRect/>
          </a:stretch>
        </p:blipFill>
        <p:spPr>
          <a:xfrm>
            <a:off x="914400" y="965200"/>
            <a:ext cx="10363200" cy="49276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de"/>
              <a:t>medikamentöse Therapieoptionen </a:t>
            </a:r>
            <a:endParaRPr/>
          </a:p>
        </p:txBody>
      </p:sp>
      <p:sp>
        <p:nvSpPr>
          <p:cNvPr id="103" name="Google Shape;103;p2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3" name="Grafik 2">
            <a:extLst>
              <a:ext uri="{FF2B5EF4-FFF2-40B4-BE49-F238E27FC236}">
                <a16:creationId xmlns:a16="http://schemas.microsoft.com/office/drawing/2014/main" id="{525C0947-C100-E1FF-58D8-31833D7CB8DD}"/>
              </a:ext>
            </a:extLst>
          </p:cNvPr>
          <p:cNvPicPr>
            <a:picLocks noChangeAspect="1"/>
          </p:cNvPicPr>
          <p:nvPr/>
        </p:nvPicPr>
        <p:blipFill>
          <a:blip r:embed="rId3"/>
          <a:srcRect l="601" r="1"/>
          <a:stretch/>
        </p:blipFill>
        <p:spPr>
          <a:xfrm>
            <a:off x="415599" y="1276626"/>
            <a:ext cx="11389592" cy="431669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dirty="0"/>
              <a:t>Take </a:t>
            </a:r>
            <a:r>
              <a:rPr lang="de-DE" dirty="0" err="1"/>
              <a:t>home</a:t>
            </a:r>
            <a:r>
              <a:rPr lang="de-DE" dirty="0"/>
              <a:t> </a:t>
            </a:r>
            <a:r>
              <a:rPr lang="de-DE" dirty="0" err="1"/>
              <a:t>message</a:t>
            </a:r>
            <a:r>
              <a:rPr lang="de-DE" dirty="0"/>
              <a:t> (icd.kbv.de)</a:t>
            </a:r>
            <a:endParaRPr dirty="0"/>
          </a:p>
        </p:txBody>
      </p:sp>
      <p:sp>
        <p:nvSpPr>
          <p:cNvPr id="303" name="Google Shape;303;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de-DE" sz="2400"/>
              <a:t>M80.0X (X=0-8) für postmenopausale Osteoporose mit Fraktur</a:t>
            </a:r>
            <a:endParaRPr/>
          </a:p>
          <a:p>
            <a:pPr marL="228600" lvl="0" indent="-228600" algn="l" rtl="0">
              <a:lnSpc>
                <a:spcPct val="90000"/>
              </a:lnSpc>
              <a:spcBef>
                <a:spcPts val="1000"/>
              </a:spcBef>
              <a:spcAft>
                <a:spcPts val="0"/>
              </a:spcAft>
              <a:buClr>
                <a:schemeClr val="dk1"/>
              </a:buClr>
              <a:buSzPts val="2400"/>
              <a:buChar char="•"/>
            </a:pPr>
            <a:r>
              <a:rPr lang="de-DE" sz="2400"/>
              <a:t>M80.5x (X=0-8) für Osteoporose der Männer und prämenopausale Frauen mit Fraktur </a:t>
            </a:r>
            <a:endParaRPr/>
          </a:p>
          <a:p>
            <a:pPr marL="228600" lvl="0" indent="-228600" algn="l" rtl="0">
              <a:lnSpc>
                <a:spcPct val="90000"/>
              </a:lnSpc>
              <a:spcBef>
                <a:spcPts val="1000"/>
              </a:spcBef>
              <a:spcAft>
                <a:spcPts val="0"/>
              </a:spcAft>
              <a:buClr>
                <a:schemeClr val="dk1"/>
              </a:buClr>
              <a:buSzPts val="2400"/>
              <a:buChar char="•"/>
            </a:pPr>
            <a:r>
              <a:rPr lang="de-DE" sz="2400" strike="sngStrike"/>
              <a:t>M80.8, sonstige Osteoporose</a:t>
            </a:r>
            <a:endParaRPr/>
          </a:p>
          <a:p>
            <a:pPr marL="228600" lvl="0" indent="-228600" algn="l" rtl="0">
              <a:lnSpc>
                <a:spcPct val="90000"/>
              </a:lnSpc>
              <a:spcBef>
                <a:spcPts val="1000"/>
              </a:spcBef>
              <a:spcAft>
                <a:spcPts val="0"/>
              </a:spcAft>
              <a:buClr>
                <a:schemeClr val="dk1"/>
              </a:buClr>
              <a:buSzPts val="2400"/>
              <a:buChar char="•"/>
            </a:pPr>
            <a:r>
              <a:rPr lang="de-DE" sz="2400" strike="sngStrike"/>
              <a:t>M80.9 nicht näher bezeichnete Osteoporose</a:t>
            </a:r>
            <a:endParaRPr/>
          </a:p>
          <a:p>
            <a:pPr marL="228600" lvl="0" indent="-228600" algn="l" rtl="0">
              <a:lnSpc>
                <a:spcPct val="90000"/>
              </a:lnSpc>
              <a:spcBef>
                <a:spcPts val="1000"/>
              </a:spcBef>
              <a:spcAft>
                <a:spcPts val="0"/>
              </a:spcAft>
              <a:buClr>
                <a:schemeClr val="dk1"/>
              </a:buClr>
              <a:buSzPts val="2400"/>
              <a:buChar char="•"/>
            </a:pPr>
            <a:r>
              <a:rPr lang="de-DE" sz="2400"/>
              <a:t>M81.10 postmenopausale Osteoporose ohne Fraktur, mehrere Lokalisationen</a:t>
            </a:r>
            <a:endParaRPr/>
          </a:p>
          <a:p>
            <a:pPr marL="228600" lvl="0" indent="-228600" algn="l" rtl="0">
              <a:lnSpc>
                <a:spcPct val="90000"/>
              </a:lnSpc>
              <a:spcBef>
                <a:spcPts val="1000"/>
              </a:spcBef>
              <a:spcAft>
                <a:spcPts val="0"/>
              </a:spcAft>
              <a:buClr>
                <a:schemeClr val="dk1"/>
              </a:buClr>
              <a:buSzPts val="2400"/>
              <a:buChar char="•"/>
            </a:pPr>
            <a:r>
              <a:rPr lang="de-DE" sz="2400"/>
              <a:t>M81.50 Osteoporose der Männer und prämenopausale Frauen ohne Fraktur, mehrere Lokalisationen</a:t>
            </a:r>
            <a:endParaRPr/>
          </a:p>
          <a:p>
            <a:pPr marL="228600" lvl="0" indent="-228600" algn="l" rtl="0">
              <a:lnSpc>
                <a:spcPct val="90000"/>
              </a:lnSpc>
              <a:spcBef>
                <a:spcPts val="1000"/>
              </a:spcBef>
              <a:spcAft>
                <a:spcPts val="0"/>
              </a:spcAft>
              <a:buClr>
                <a:schemeClr val="dk1"/>
              </a:buClr>
              <a:buSzPts val="2400"/>
              <a:buChar char="•"/>
            </a:pPr>
            <a:r>
              <a:rPr lang="de-DE" sz="2400" strike="sngStrike"/>
              <a:t>M81.8, sonstige Osteoporose</a:t>
            </a:r>
            <a:endParaRPr/>
          </a:p>
          <a:p>
            <a:pPr marL="228600" lvl="0" indent="-228600" algn="l" rtl="0">
              <a:lnSpc>
                <a:spcPct val="90000"/>
              </a:lnSpc>
              <a:spcBef>
                <a:spcPts val="1000"/>
              </a:spcBef>
              <a:spcAft>
                <a:spcPts val="0"/>
              </a:spcAft>
              <a:buClr>
                <a:schemeClr val="dk1"/>
              </a:buClr>
              <a:buSzPts val="2400"/>
              <a:buChar char="•"/>
            </a:pPr>
            <a:r>
              <a:rPr lang="de-DE" sz="2400" strike="sngStrike"/>
              <a:t>M81.9 nicht näher bezeichnete Osteoporose</a:t>
            </a:r>
            <a:endParaRPr/>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4"/>
          <p:cNvSpPr txBox="1">
            <a:spLocks noGrp="1"/>
          </p:cNvSpPr>
          <p:nvPr>
            <p:ph type="title"/>
          </p:nvPr>
        </p:nvSpPr>
        <p:spPr>
          <a:xfrm>
            <a:off x="58521" y="365125"/>
            <a:ext cx="11982297" cy="6142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de-DE"/>
              <a:t>Viel hilft viel und noch mehr hilft noch mehr!</a:t>
            </a:r>
            <a:endParaRPr/>
          </a:p>
        </p:txBody>
      </p:sp>
      <p:pic>
        <p:nvPicPr>
          <p:cNvPr id="309" name="Google Shape;309;p34" descr="Ein Bild, das Schwarzweiß enthält.&#10;&#10;Automatisch generierte Beschreibung mit geringer Zuverlässigkeit"/>
          <p:cNvPicPr preferRelativeResize="0">
            <a:picLocks noGrp="1"/>
          </p:cNvPicPr>
          <p:nvPr>
            <p:ph type="body" idx="1"/>
          </p:nvPr>
        </p:nvPicPr>
        <p:blipFill rotWithShape="1">
          <a:blip r:embed="rId3">
            <a:alphaModFix/>
          </a:blip>
          <a:srcRect/>
          <a:stretch/>
        </p:blipFill>
        <p:spPr>
          <a:xfrm>
            <a:off x="1603858" y="979424"/>
            <a:ext cx="8817864" cy="58785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5" descr="Ein Bild, das Wasser, Boot, draußen, Himmel enthält.&#10;&#10;Automatisch generierte Beschreibung"/>
          <p:cNvPicPr preferRelativeResize="0">
            <a:picLocks noGrp="1"/>
          </p:cNvPicPr>
          <p:nvPr>
            <p:ph type="body" idx="1"/>
          </p:nvPr>
        </p:nvPicPr>
        <p:blipFill rotWithShape="1">
          <a:blip r:embed="rId3">
            <a:alphaModFix/>
          </a:blip>
          <a:srcRect/>
          <a:stretch/>
        </p:blipFill>
        <p:spPr>
          <a:xfrm>
            <a:off x="0" y="0"/>
            <a:ext cx="12192000" cy="8144632"/>
          </a:xfrm>
          <a:prstGeom prst="rect">
            <a:avLst/>
          </a:prstGeom>
          <a:noFill/>
          <a:ln>
            <a:noFill/>
          </a:ln>
        </p:spPr>
      </p:pic>
      <p:sp>
        <p:nvSpPr>
          <p:cNvPr id="3" name="Titel 2">
            <a:extLst>
              <a:ext uri="{FF2B5EF4-FFF2-40B4-BE49-F238E27FC236}">
                <a16:creationId xmlns:a16="http://schemas.microsoft.com/office/drawing/2014/main" id="{37C0C6EA-977A-7D01-6C31-2DDCB928267B}"/>
              </a:ext>
            </a:extLst>
          </p:cNvPr>
          <p:cNvSpPr>
            <a:spLocks noGrp="1"/>
          </p:cNvSpPr>
          <p:nvPr>
            <p:ph type="title"/>
          </p:nvPr>
        </p:nvSpPr>
        <p:spPr/>
        <p:txBody>
          <a:bodyPr/>
          <a:lstStyle/>
          <a:p>
            <a:endParaRPr lang="de-DE"/>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E6A98B-733B-0564-C78F-49FC1CE81B5D}"/>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CA5362F5-5E1D-4696-DDBB-4FA361790E18}"/>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4666DD12-2452-F2FE-8A6B-EAAC808CB4FD}"/>
              </a:ext>
            </a:extLst>
          </p:cNvPr>
          <p:cNvPicPr>
            <a:picLocks noChangeAspect="1"/>
          </p:cNvPicPr>
          <p:nvPr/>
        </p:nvPicPr>
        <p:blipFill>
          <a:blip r:embed="rId2"/>
          <a:stretch>
            <a:fillRect/>
          </a:stretch>
        </p:blipFill>
        <p:spPr>
          <a:xfrm>
            <a:off x="668593" y="-19944"/>
            <a:ext cx="10823429" cy="6877943"/>
          </a:xfrm>
          <a:prstGeom prst="rect">
            <a:avLst/>
          </a:prstGeom>
        </p:spPr>
      </p:pic>
    </p:spTree>
    <p:extLst>
      <p:ext uri="{BB962C8B-B14F-4D97-AF65-F5344CB8AC3E}">
        <p14:creationId xmlns:p14="http://schemas.microsoft.com/office/powerpoint/2010/main" val="35722417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7C1A5-9C32-8799-7F4F-BC7051A22B77}"/>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1CC04984-CDB2-08A0-BA0A-EE62FEFE595A}"/>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A8D156C2-B43F-3257-1216-EF6ACCC6FC1C}"/>
              </a:ext>
            </a:extLst>
          </p:cNvPr>
          <p:cNvPicPr>
            <a:picLocks noChangeAspect="1"/>
          </p:cNvPicPr>
          <p:nvPr/>
        </p:nvPicPr>
        <p:blipFill>
          <a:blip r:embed="rId2"/>
          <a:stretch>
            <a:fillRect/>
          </a:stretch>
        </p:blipFill>
        <p:spPr>
          <a:xfrm>
            <a:off x="0" y="-28703"/>
            <a:ext cx="7099649" cy="6858000"/>
          </a:xfrm>
          <a:prstGeom prst="rect">
            <a:avLst/>
          </a:prstGeom>
        </p:spPr>
      </p:pic>
      <p:sp>
        <p:nvSpPr>
          <p:cNvPr id="6" name="Textfeld 5">
            <a:extLst>
              <a:ext uri="{FF2B5EF4-FFF2-40B4-BE49-F238E27FC236}">
                <a16:creationId xmlns:a16="http://schemas.microsoft.com/office/drawing/2014/main" id="{D02AE68B-EA2D-3207-CA7D-3554700F357D}"/>
              </a:ext>
            </a:extLst>
          </p:cNvPr>
          <p:cNvSpPr txBox="1"/>
          <p:nvPr/>
        </p:nvSpPr>
        <p:spPr>
          <a:xfrm>
            <a:off x="7368507" y="4633507"/>
            <a:ext cx="4334174" cy="523220"/>
          </a:xfrm>
          <a:prstGeom prst="rect">
            <a:avLst/>
          </a:prstGeom>
          <a:noFill/>
        </p:spPr>
        <p:txBody>
          <a:bodyPr wrap="square" rtlCol="0">
            <a:spAutoFit/>
          </a:bodyPr>
          <a:lstStyle/>
          <a:p>
            <a:r>
              <a:rPr lang="de-DE" dirty="0"/>
              <a:t>Dahmen GP. Vorschläge für eine ... </a:t>
            </a:r>
          </a:p>
          <a:p>
            <a:r>
              <a:rPr lang="de-DE" dirty="0" err="1"/>
              <a:t>arthritis</a:t>
            </a:r>
            <a:r>
              <a:rPr lang="de-DE" dirty="0"/>
              <a:t> + </a:t>
            </a:r>
            <a:r>
              <a:rPr lang="de-DE" dirty="0" err="1"/>
              <a:t>rheuma</a:t>
            </a:r>
            <a:r>
              <a:rPr lang="de-DE" dirty="0"/>
              <a:t> 2025; 45: 1–10 |</a:t>
            </a:r>
          </a:p>
        </p:txBody>
      </p:sp>
    </p:spTree>
    <p:extLst>
      <p:ext uri="{BB962C8B-B14F-4D97-AF65-F5344CB8AC3E}">
        <p14:creationId xmlns:p14="http://schemas.microsoft.com/office/powerpoint/2010/main" val="272516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Abfall, Verschmutzung, Schutt enthält.">
            <a:extLst>
              <a:ext uri="{FF2B5EF4-FFF2-40B4-BE49-F238E27FC236}">
                <a16:creationId xmlns:a16="http://schemas.microsoft.com/office/drawing/2014/main" id="{260A65B8-60A0-7503-2286-6E1EC1F85369}"/>
              </a:ext>
            </a:extLst>
          </p:cNvPr>
          <p:cNvPicPr>
            <a:picLocks noChangeAspect="1"/>
          </p:cNvPicPr>
          <p:nvPr/>
        </p:nvPicPr>
        <p:blipFill>
          <a:blip r:embed="rId3"/>
          <a:stretch>
            <a:fillRect/>
          </a:stretch>
        </p:blipFill>
        <p:spPr>
          <a:xfrm>
            <a:off x="0" y="0"/>
            <a:ext cx="12192000" cy="8132862"/>
          </a:xfrm>
          <a:prstGeom prst="rect">
            <a:avLst/>
          </a:prstGeom>
        </p:spPr>
      </p:pic>
      <p:sp>
        <p:nvSpPr>
          <p:cNvPr id="2" name="Titel 1">
            <a:extLst>
              <a:ext uri="{FF2B5EF4-FFF2-40B4-BE49-F238E27FC236}">
                <a16:creationId xmlns:a16="http://schemas.microsoft.com/office/drawing/2014/main" id="{7AC7AFF8-9188-203C-510F-9EEC4440F5AB}"/>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C2958401-F05C-1193-FA58-1981C5383DBF}"/>
              </a:ext>
            </a:extLst>
          </p:cNvPr>
          <p:cNvSpPr>
            <a:spLocks noGrp="1"/>
          </p:cNvSpPr>
          <p:nvPr>
            <p:ph type="body" idx="1"/>
          </p:nvPr>
        </p:nvSpPr>
        <p:spPr>
          <a:xfrm>
            <a:off x="838200" y="1825624"/>
            <a:ext cx="10515600" cy="6002759"/>
          </a:xfrm>
        </p:spPr>
        <p:txBody>
          <a:bodyPr>
            <a:normAutofit/>
          </a:bodyPr>
          <a:lstStyle/>
          <a:p>
            <a:endParaRPr lang="de-DE" dirty="0">
              <a:solidFill>
                <a:schemeClr val="lt1"/>
              </a:solidFill>
            </a:endParaRPr>
          </a:p>
          <a:p>
            <a:endParaRPr lang="de-DE" dirty="0">
              <a:solidFill>
                <a:schemeClr val="lt1"/>
              </a:solidFill>
            </a:endParaRPr>
          </a:p>
          <a:p>
            <a:endParaRPr lang="de-DE" dirty="0">
              <a:solidFill>
                <a:schemeClr val="lt1"/>
              </a:solidFill>
            </a:endParaRPr>
          </a:p>
          <a:p>
            <a:endParaRPr lang="de-DE" dirty="0">
              <a:solidFill>
                <a:schemeClr val="lt1"/>
              </a:solidFill>
            </a:endParaRPr>
          </a:p>
          <a:p>
            <a:endParaRPr lang="de-DE" dirty="0">
              <a:solidFill>
                <a:schemeClr val="lt1"/>
              </a:solidFill>
            </a:endParaRPr>
          </a:p>
          <a:p>
            <a:endParaRPr lang="de-DE" dirty="0">
              <a:solidFill>
                <a:schemeClr val="lt1"/>
              </a:solidFill>
            </a:endParaRPr>
          </a:p>
          <a:p>
            <a:endParaRPr lang="de-DE" dirty="0">
              <a:solidFill>
                <a:schemeClr val="lt1"/>
              </a:solidFill>
            </a:endParaRPr>
          </a:p>
          <a:p>
            <a:r>
              <a:rPr lang="de-DE" sz="7200" dirty="0">
                <a:solidFill>
                  <a:schemeClr val="lt1"/>
                </a:solidFill>
              </a:rPr>
              <a:t>info@georg-dahmen.de</a:t>
            </a:r>
            <a:endParaRPr lang="de-DE" sz="7200" dirty="0"/>
          </a:p>
          <a:p>
            <a:endParaRPr lang="de-DE" dirty="0"/>
          </a:p>
        </p:txBody>
      </p:sp>
      <p:sp>
        <p:nvSpPr>
          <p:cNvPr id="315" name="Google Shape;315;p35"/>
          <p:cNvSpPr txBox="1">
            <a:spLocks/>
          </p:cNvSpPr>
          <p:nvPr/>
        </p:nvSpPr>
        <p:spPr>
          <a:xfrm>
            <a:off x="990600" y="517525"/>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de-DE"/>
              <a:t>Vielen Dank für Ihre Interesse!</a:t>
            </a:r>
            <a:endParaRPr lang="de-DE" dirty="0"/>
          </a:p>
        </p:txBody>
      </p:sp>
      <p:sp>
        <p:nvSpPr>
          <p:cNvPr id="316" name="Google Shape;316;p35"/>
          <p:cNvSpPr txBox="1"/>
          <p:nvPr/>
        </p:nvSpPr>
        <p:spPr>
          <a:xfrm>
            <a:off x="1920189" y="6492875"/>
            <a:ext cx="799705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dirty="0"/>
          </a:p>
        </p:txBody>
      </p:sp>
    </p:spTree>
    <p:extLst>
      <p:ext uri="{BB962C8B-B14F-4D97-AF65-F5344CB8AC3E}">
        <p14:creationId xmlns:p14="http://schemas.microsoft.com/office/powerpoint/2010/main" val="253080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a:t>ICD-9</a:t>
            </a:r>
            <a:endParaRPr/>
          </a:p>
        </p:txBody>
      </p:sp>
      <p:sp>
        <p:nvSpPr>
          <p:cNvPr id="129" name="Google Shape;129;p7"/>
          <p:cNvSpPr txBox="1">
            <a:spLocks noGrp="1"/>
          </p:cNvSpPr>
          <p:nvPr>
            <p:ph type="body" idx="1"/>
          </p:nvPr>
        </p:nvSpPr>
        <p:spPr>
          <a:xfrm>
            <a:off x="734291" y="1870461"/>
            <a:ext cx="10568015" cy="3908762"/>
          </a:xfrm>
          <a:prstGeom prst="rect">
            <a:avLst/>
          </a:prstGeom>
          <a:solidFill>
            <a:srgbClr val="FEFEFE"/>
          </a:solid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303030"/>
              </a:buClr>
              <a:buSzPts val="2000"/>
              <a:buFont typeface="Arial"/>
              <a:buNone/>
            </a:pPr>
            <a:r>
              <a:rPr lang="de-DE" sz="2000" b="0" i="0" u="none" strike="noStrike" cap="none">
                <a:solidFill>
                  <a:srgbClr val="303030"/>
                </a:solidFill>
                <a:latin typeface="Arial"/>
                <a:ea typeface="Arial"/>
                <a:cs typeface="Arial"/>
                <a:sym typeface="Arial"/>
              </a:rPr>
              <a:t>Die </a:t>
            </a:r>
            <a:r>
              <a:rPr lang="de-DE" sz="2000" b="1" i="0" u="none" strike="noStrike" cap="none">
                <a:solidFill>
                  <a:srgbClr val="303030"/>
                </a:solidFill>
                <a:latin typeface="Arial"/>
                <a:ea typeface="Arial"/>
                <a:cs typeface="Arial"/>
                <a:sym typeface="Arial"/>
              </a:rPr>
              <a:t>"Internationale Klassifikation der Krankheiten und verwandter Gesundheitsprobleme" (ICD-9)</a:t>
            </a:r>
            <a:r>
              <a:rPr lang="de-DE" sz="2000" b="0" i="0" u="none" strike="noStrike" cap="none">
                <a:solidFill>
                  <a:srgbClr val="303030"/>
                </a:solidFill>
                <a:latin typeface="Arial"/>
                <a:ea typeface="Arial"/>
                <a:cs typeface="Arial"/>
                <a:sym typeface="Arial"/>
              </a:rPr>
              <a:t> wurde von der Weltgesundheitsorganisation (WHO) erstellt und für die Bundesrepublik Deutschland vom DIMDI ins Deutsche übertragen. Die Abkürzung ICD steht für die International Classification of Diseases; die Ziffer 9 bezeichnet deren 9. Revision.</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03030"/>
              </a:buClr>
              <a:buSzPts val="2000"/>
              <a:buFont typeface="Arial"/>
              <a:buNone/>
            </a:pPr>
            <a:r>
              <a:rPr lang="de-DE" sz="2000" b="0" i="0" u="none" strike="noStrike" cap="none">
                <a:solidFill>
                  <a:srgbClr val="303030"/>
                </a:solidFill>
                <a:latin typeface="Arial"/>
                <a:ea typeface="Arial"/>
                <a:cs typeface="Arial"/>
                <a:sym typeface="Arial"/>
              </a:rPr>
              <a:t>In der ehemaligen DDR kam eine vom Ministerium für Gesundheitswesen der DDR herausgegebene Fassung der ICD-9, das </a:t>
            </a:r>
            <a:r>
              <a:rPr lang="de-DE" sz="2000" b="1" i="0" u="none" strike="noStrike" cap="none">
                <a:solidFill>
                  <a:srgbClr val="303030"/>
                </a:solidFill>
                <a:latin typeface="Arial"/>
                <a:ea typeface="Arial"/>
                <a:cs typeface="Arial"/>
                <a:sym typeface="Arial"/>
              </a:rPr>
              <a:t>"Handbuch der Internationalen Statistischen Klassifikation der Krankheiten, Verletzungen und Todesursachen" (IKK)</a:t>
            </a:r>
            <a:r>
              <a:rPr lang="de-DE" sz="2000" b="0" i="0" u="none" strike="noStrike" cap="none">
                <a:solidFill>
                  <a:srgbClr val="303030"/>
                </a:solidFill>
                <a:latin typeface="Arial"/>
                <a:ea typeface="Arial"/>
                <a:cs typeface="Arial"/>
                <a:sym typeface="Arial"/>
              </a:rPr>
              <a:t> zum Einsatz.</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303030"/>
              </a:buClr>
              <a:buSzPts val="2000"/>
              <a:buFont typeface="Arial"/>
              <a:buNone/>
            </a:pPr>
            <a:r>
              <a:rPr lang="de-DE" sz="2000" b="0" i="0" u="none" strike="noStrike" cap="none">
                <a:solidFill>
                  <a:srgbClr val="303030"/>
                </a:solidFill>
                <a:latin typeface="Arial"/>
                <a:ea typeface="Arial"/>
                <a:cs typeface="Arial"/>
                <a:sym typeface="Arial"/>
              </a:rPr>
              <a:t>Die ICD-9 wurde in der Bundesrepublik und in der ehemaligen DDR jeweils in einer eigenen Ausgabe 1979 als Grundlage der </a:t>
            </a:r>
            <a:r>
              <a:rPr lang="de-DE" sz="2000" b="1" i="0" u="none" strike="noStrike" cap="none">
                <a:solidFill>
                  <a:srgbClr val="303030"/>
                </a:solidFill>
                <a:latin typeface="Arial"/>
                <a:ea typeface="Arial"/>
                <a:cs typeface="Arial"/>
                <a:sym typeface="Arial"/>
              </a:rPr>
              <a:t>Mortalitätsstatistik</a:t>
            </a:r>
            <a:r>
              <a:rPr lang="de-DE" sz="2000" b="0" i="0" u="none" strike="noStrike" cap="none">
                <a:solidFill>
                  <a:srgbClr val="303030"/>
                </a:solidFill>
                <a:latin typeface="Arial"/>
                <a:ea typeface="Arial"/>
                <a:cs typeface="Arial"/>
                <a:sym typeface="Arial"/>
              </a:rPr>
              <a:t> eingeführt. Sie war bis zum Jahre 1997 im Einsatz und wurde zum Januar 1998 durch die ICD-10 abgelöst.</a:t>
            </a:r>
            <a:endParaRPr/>
          </a:p>
          <a:p>
            <a:pPr marL="0" marR="0" lvl="0" indent="0" algn="l" rtl="0">
              <a:lnSpc>
                <a:spcPct val="100000"/>
              </a:lnSpc>
              <a:spcBef>
                <a:spcPts val="0"/>
              </a:spcBef>
              <a:spcAft>
                <a:spcPts val="0"/>
              </a:spcAft>
              <a:buClr>
                <a:srgbClr val="202122"/>
              </a:buClr>
              <a:buSzPts val="1600"/>
              <a:buFont typeface="Arial"/>
              <a:buNone/>
            </a:pPr>
            <a:r>
              <a:rPr lang="de-DE" sz="1600" b="0" i="0" u="none" strike="noStrike" cap="none">
                <a:solidFill>
                  <a:srgbClr val="202122"/>
                </a:solidFill>
                <a:latin typeface="Arial"/>
                <a:ea typeface="Arial"/>
                <a:cs typeface="Arial"/>
                <a:sym typeface="Arial"/>
              </a:rPr>
              <a:t>In der Bundesrepublik Deutschland wurde 1986 erstmals die ICD-9 zur Diagnosenverschlüsselung in Krankenhäusern verpflichtend eingesetzt.</a:t>
            </a:r>
            <a:endParaRPr/>
          </a:p>
          <a:p>
            <a:pPr marL="0" marR="0" lvl="0" indent="0" algn="l" rtl="0">
              <a:lnSpc>
                <a:spcPct val="100000"/>
              </a:lnSpc>
              <a:spcBef>
                <a:spcPts val="0"/>
              </a:spcBef>
              <a:spcAft>
                <a:spcPts val="0"/>
              </a:spcAft>
              <a:buClr>
                <a:srgbClr val="202122"/>
              </a:buClr>
              <a:buSzPts val="1600"/>
              <a:buFont typeface="Arial"/>
              <a:buNone/>
            </a:pPr>
            <a:r>
              <a:rPr lang="de-DE" sz="1600" b="0" i="0" u="none" strike="noStrike" cap="none">
                <a:solidFill>
                  <a:srgbClr val="202122"/>
                </a:solidFill>
                <a:latin typeface="Arial"/>
                <a:ea typeface="Arial"/>
                <a:cs typeface="Arial"/>
                <a:sym typeface="Arial"/>
              </a:rPr>
              <a:t>Die Verwendung einer überarbeiteten Version des ICD-10 ist seit 2000 Pflicht in der vertragsärztlichen Abrechnung.</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a:t>ICD10</a:t>
            </a:r>
            <a:endParaRPr/>
          </a:p>
        </p:txBody>
      </p:sp>
      <p:sp>
        <p:nvSpPr>
          <p:cNvPr id="135" name="Google Shape;135;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de-DE"/>
              <a:t>International Classification of Diseases Vers. 10</a:t>
            </a:r>
            <a:endParaRPr/>
          </a:p>
          <a:p>
            <a:pPr marL="228600" lvl="0" indent="-228600" algn="l" rtl="0">
              <a:lnSpc>
                <a:spcPct val="90000"/>
              </a:lnSpc>
              <a:spcBef>
                <a:spcPts val="1000"/>
              </a:spcBef>
              <a:spcAft>
                <a:spcPts val="0"/>
              </a:spcAft>
              <a:buClr>
                <a:schemeClr val="dk1"/>
              </a:buClr>
              <a:buSzPts val="2800"/>
              <a:buChar char="•"/>
            </a:pPr>
            <a:r>
              <a:rPr lang="de-DE"/>
              <a:t>Todesursachenstatistik</a:t>
            </a:r>
            <a:endParaRPr/>
          </a:p>
          <a:p>
            <a:pPr marL="228600" lvl="0" indent="-228600" algn="l" rtl="0">
              <a:lnSpc>
                <a:spcPct val="90000"/>
              </a:lnSpc>
              <a:spcBef>
                <a:spcPts val="1000"/>
              </a:spcBef>
              <a:spcAft>
                <a:spcPts val="0"/>
              </a:spcAft>
              <a:buClr>
                <a:schemeClr val="dk1"/>
              </a:buClr>
              <a:buSzPts val="2800"/>
              <a:buChar char="•"/>
            </a:pPr>
            <a:r>
              <a:rPr lang="de-DE"/>
              <a:t>Abrechnungsdiagnose für DRG und KV</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de-DE"/>
              <a:t>Probleme des ICD</a:t>
            </a:r>
            <a:endParaRPr/>
          </a:p>
        </p:txBody>
      </p:sp>
      <p:sp>
        <p:nvSpPr>
          <p:cNvPr id="141" name="Google Shape;141;p9"/>
          <p:cNvSpPr txBox="1">
            <a:spLocks noGrp="1"/>
          </p:cNvSpPr>
          <p:nvPr>
            <p:ph type="body" idx="1"/>
          </p:nvPr>
        </p:nvSpPr>
        <p:spPr>
          <a:xfrm>
            <a:off x="838200" y="1455724"/>
            <a:ext cx="7237781" cy="516453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02122"/>
              </a:buClr>
              <a:buSzPts val="2800"/>
              <a:buNone/>
            </a:pPr>
            <a:r>
              <a:rPr lang="de-DE" b="0" i="0">
                <a:solidFill>
                  <a:srgbClr val="202122"/>
                </a:solidFill>
                <a:latin typeface="Arial"/>
                <a:ea typeface="Arial"/>
                <a:cs typeface="Arial"/>
                <a:sym typeface="Arial"/>
              </a:rPr>
              <a:t>Die Einteilungs-Kriterien wechseln ohne nachvollziehbares System zwischen </a:t>
            </a:r>
            <a:endParaRPr/>
          </a:p>
          <a:p>
            <a:pPr marL="228600" lvl="0" indent="-228600" algn="l" rtl="0">
              <a:lnSpc>
                <a:spcPct val="90000"/>
              </a:lnSpc>
              <a:spcBef>
                <a:spcPts val="1000"/>
              </a:spcBef>
              <a:spcAft>
                <a:spcPts val="0"/>
              </a:spcAft>
              <a:buClr>
                <a:srgbClr val="202122"/>
              </a:buClr>
              <a:buSzPts val="2800"/>
              <a:buChar char="•"/>
            </a:pPr>
            <a:r>
              <a:rPr lang="de-DE" b="0" i="0">
                <a:solidFill>
                  <a:srgbClr val="202122"/>
                </a:solidFill>
                <a:latin typeface="Arial"/>
                <a:ea typeface="Arial"/>
                <a:cs typeface="Arial"/>
                <a:sym typeface="Arial"/>
              </a:rPr>
              <a:t>Ätiologie</a:t>
            </a:r>
            <a:endParaRPr/>
          </a:p>
          <a:p>
            <a:pPr marL="228600" lvl="0" indent="-228600" algn="l" rtl="0">
              <a:lnSpc>
                <a:spcPct val="90000"/>
              </a:lnSpc>
              <a:spcBef>
                <a:spcPts val="1000"/>
              </a:spcBef>
              <a:spcAft>
                <a:spcPts val="0"/>
              </a:spcAft>
              <a:buClr>
                <a:srgbClr val="202122"/>
              </a:buClr>
              <a:buSzPts val="2800"/>
              <a:buChar char="•"/>
            </a:pPr>
            <a:r>
              <a:rPr lang="de-DE" b="0" i="0">
                <a:solidFill>
                  <a:srgbClr val="202122"/>
                </a:solidFill>
                <a:latin typeface="Arial"/>
                <a:ea typeface="Arial"/>
                <a:cs typeface="Arial"/>
                <a:sym typeface="Arial"/>
              </a:rPr>
              <a:t>Pathologie</a:t>
            </a:r>
            <a:endParaRPr/>
          </a:p>
          <a:p>
            <a:pPr marL="228600" lvl="0" indent="-228600" algn="l" rtl="0">
              <a:lnSpc>
                <a:spcPct val="90000"/>
              </a:lnSpc>
              <a:spcBef>
                <a:spcPts val="1000"/>
              </a:spcBef>
              <a:spcAft>
                <a:spcPts val="0"/>
              </a:spcAft>
              <a:buClr>
                <a:srgbClr val="202122"/>
              </a:buClr>
              <a:buSzPts val="2800"/>
              <a:buChar char="•"/>
            </a:pPr>
            <a:r>
              <a:rPr lang="de-DE">
                <a:solidFill>
                  <a:srgbClr val="202122"/>
                </a:solidFill>
                <a:latin typeface="Arial"/>
                <a:ea typeface="Arial"/>
                <a:cs typeface="Arial"/>
                <a:sym typeface="Arial"/>
              </a:rPr>
              <a:t>Folgezuständen</a:t>
            </a:r>
            <a:endParaRPr/>
          </a:p>
          <a:p>
            <a:pPr marL="228600" lvl="0" indent="-228600" algn="l" rtl="0">
              <a:lnSpc>
                <a:spcPct val="90000"/>
              </a:lnSpc>
              <a:spcBef>
                <a:spcPts val="1000"/>
              </a:spcBef>
              <a:spcAft>
                <a:spcPts val="0"/>
              </a:spcAft>
              <a:buClr>
                <a:srgbClr val="202122"/>
              </a:buClr>
              <a:buSzPts val="2800"/>
              <a:buChar char="•"/>
            </a:pPr>
            <a:r>
              <a:rPr lang="de-DE">
                <a:solidFill>
                  <a:srgbClr val="202122"/>
                </a:solidFill>
                <a:latin typeface="Arial"/>
                <a:ea typeface="Arial"/>
                <a:cs typeface="Arial"/>
                <a:sym typeface="Arial"/>
              </a:rPr>
              <a:t>Topographie</a:t>
            </a:r>
            <a:endParaRPr/>
          </a:p>
          <a:p>
            <a:pPr marL="228600" lvl="0" indent="-228600" algn="l" rtl="0">
              <a:lnSpc>
                <a:spcPct val="90000"/>
              </a:lnSpc>
              <a:spcBef>
                <a:spcPts val="1000"/>
              </a:spcBef>
              <a:spcAft>
                <a:spcPts val="0"/>
              </a:spcAft>
              <a:buClr>
                <a:srgbClr val="202122"/>
              </a:buClr>
              <a:buSzPts val="2800"/>
              <a:buChar char="•"/>
            </a:pPr>
            <a:r>
              <a:rPr lang="de-DE">
                <a:solidFill>
                  <a:srgbClr val="202122"/>
                </a:solidFill>
                <a:latin typeface="Arial"/>
                <a:ea typeface="Arial"/>
                <a:cs typeface="Arial"/>
                <a:sym typeface="Arial"/>
              </a:rPr>
              <a:t>Syndrom</a:t>
            </a:r>
            <a:endParaRPr/>
          </a:p>
          <a:p>
            <a:pPr marL="228600" lvl="0" indent="-228600" algn="l" rtl="0">
              <a:lnSpc>
                <a:spcPct val="90000"/>
              </a:lnSpc>
              <a:spcBef>
                <a:spcPts val="1000"/>
              </a:spcBef>
              <a:spcAft>
                <a:spcPts val="0"/>
              </a:spcAft>
              <a:buClr>
                <a:srgbClr val="202122"/>
              </a:buClr>
              <a:buSzPts val="2800"/>
              <a:buChar char="•"/>
            </a:pPr>
            <a:r>
              <a:rPr lang="de-DE">
                <a:solidFill>
                  <a:srgbClr val="202122"/>
                </a:solidFill>
                <a:latin typeface="Arial"/>
                <a:ea typeface="Arial"/>
                <a:cs typeface="Arial"/>
                <a:sym typeface="Arial"/>
              </a:rPr>
              <a:t>Eigennamen</a:t>
            </a:r>
            <a:endParaRPr/>
          </a:p>
          <a:p>
            <a:pPr marL="228600" lvl="0" indent="-50800" algn="l" rtl="0">
              <a:lnSpc>
                <a:spcPct val="90000"/>
              </a:lnSpc>
              <a:spcBef>
                <a:spcPts val="1000"/>
              </a:spcBef>
              <a:spcAft>
                <a:spcPts val="0"/>
              </a:spcAft>
              <a:buClr>
                <a:schemeClr val="dk1"/>
              </a:buClr>
              <a:buSzPts val="2800"/>
              <a:buNone/>
            </a:pPr>
            <a:endParaRPr>
              <a:solidFill>
                <a:srgbClr val="202122"/>
              </a:solidFill>
              <a:latin typeface="Arial"/>
              <a:ea typeface="Arial"/>
              <a:cs typeface="Arial"/>
              <a:sym typeface="Arial"/>
            </a:endParaRPr>
          </a:p>
          <a:p>
            <a:pPr marL="0" lvl="0" indent="0" algn="l" rtl="0">
              <a:lnSpc>
                <a:spcPct val="90000"/>
              </a:lnSpc>
              <a:spcBef>
                <a:spcPts val="1000"/>
              </a:spcBef>
              <a:spcAft>
                <a:spcPts val="0"/>
              </a:spcAft>
              <a:buClr>
                <a:srgbClr val="202122"/>
              </a:buClr>
              <a:buSzPts val="2400"/>
              <a:buNone/>
            </a:pPr>
            <a:r>
              <a:rPr lang="de-DE" sz="2400">
                <a:solidFill>
                  <a:srgbClr val="202122"/>
                </a:solidFill>
                <a:latin typeface="Arial"/>
                <a:ea typeface="Arial"/>
                <a:cs typeface="Arial"/>
                <a:sym typeface="Arial"/>
              </a:rPr>
              <a:t>84J w, vor 4 Woche gestürzt: lat. Tibiakopfraktur =&gt;</a:t>
            </a:r>
            <a:endParaRPr/>
          </a:p>
          <a:p>
            <a:pPr marL="228600" lvl="0" indent="-50800" algn="l" rtl="0">
              <a:lnSpc>
                <a:spcPct val="90000"/>
              </a:lnSpc>
              <a:spcBef>
                <a:spcPts val="1000"/>
              </a:spcBef>
              <a:spcAft>
                <a:spcPts val="0"/>
              </a:spcAft>
              <a:buClr>
                <a:schemeClr val="dk1"/>
              </a:buClr>
              <a:buSzPts val="2800"/>
              <a:buNone/>
            </a:pPr>
            <a:endParaRPr/>
          </a:p>
        </p:txBody>
      </p:sp>
      <p:pic>
        <p:nvPicPr>
          <p:cNvPr id="142" name="Google Shape;142;p9"/>
          <p:cNvPicPr preferRelativeResize="0"/>
          <p:nvPr/>
        </p:nvPicPr>
        <p:blipFill rotWithShape="1">
          <a:blip r:embed="rId3">
            <a:alphaModFix/>
          </a:blip>
          <a:srcRect/>
          <a:stretch/>
        </p:blipFill>
        <p:spPr>
          <a:xfrm>
            <a:off x="8613106" y="0"/>
            <a:ext cx="3509942" cy="6858000"/>
          </a:xfrm>
          <a:prstGeom prst="rect">
            <a:avLst/>
          </a:prstGeom>
          <a:noFill/>
          <a:ln>
            <a:noFill/>
          </a:ln>
        </p:spPr>
      </p:pic>
    </p:spTree>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2466</Words>
  <Application>Microsoft Office PowerPoint</Application>
  <PresentationFormat>Breitbild</PresentationFormat>
  <Paragraphs>305</Paragraphs>
  <Slides>69</Slides>
  <Notes>35</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69</vt:i4>
      </vt:variant>
    </vt:vector>
  </HeadingPairs>
  <TitlesOfParts>
    <vt:vector size="79" baseType="lpstr">
      <vt:lpstr>Calibri</vt:lpstr>
      <vt:lpstr>Fira Mono</vt:lpstr>
      <vt:lpstr>Aptos</vt:lpstr>
      <vt:lpstr>Fira Sans</vt:lpstr>
      <vt:lpstr>Abadi</vt:lpstr>
      <vt:lpstr>Arial Rounded MT Bold</vt:lpstr>
      <vt:lpstr>Symbol</vt:lpstr>
      <vt:lpstr>Arial</vt:lpstr>
      <vt:lpstr>Helvetica Neue</vt:lpstr>
      <vt:lpstr>Office</vt:lpstr>
      <vt:lpstr>Regressfeste Dokumentation  der Osteoporose  (und Begleiterkrankungen)  im Licht der Leitline 2023</vt:lpstr>
      <vt:lpstr>Financial Disclosures</vt:lpstr>
      <vt:lpstr>PowerPoint-Präsentation</vt:lpstr>
      <vt:lpstr>Worauf müssen wir bei der Dokumentation und  Diagnosestellung der Osteoporose achten?</vt:lpstr>
      <vt:lpstr>PowerPoint-Präsentation</vt:lpstr>
      <vt:lpstr>International Classification of Diseases (ICD)</vt:lpstr>
      <vt:lpstr>ICD-9</vt:lpstr>
      <vt:lpstr>ICD10</vt:lpstr>
      <vt:lpstr>Probleme des ICD</vt:lpstr>
      <vt:lpstr>PowerPoint-Präsentation</vt:lpstr>
      <vt:lpstr>PowerPoint-Präsentation</vt:lpstr>
      <vt:lpstr>Leitlinie Prophylaxe, Diagnostik und Therapie der Osteoporose </vt:lpstr>
      <vt:lpstr>Osteoporose</vt:lpstr>
      <vt:lpstr>PowerPoint-Präsentation</vt:lpstr>
      <vt:lpstr>PowerPoint-Präsentation</vt:lpstr>
      <vt:lpstr>Risikofaktorenprofil =  rechtfertigende Indikation zur DXA  (nach Meinung der Ärztlichen Stelle,  zumindest in Hamburg)</vt:lpstr>
      <vt:lpstr>PowerPoint-Präsentation</vt:lpstr>
      <vt:lpstr>Eine spezifische Frakturrisikoschwelle zur Basisdiagnostik wird nicht aufrechterhalten.  </vt:lpstr>
      <vt:lpstr>PowerPoint-Präsentation</vt:lpstr>
      <vt:lpstr>8. Basisdiagnostik </vt:lpstr>
      <vt:lpstr>4. Klinische Einzelrisikofaktoren für Osteoporotische Frakturen (1)</vt:lpstr>
      <vt:lpstr>4. Klinische Einzelrisikofaktoren für Osteoporotische Frakturen (2)</vt:lpstr>
      <vt:lpstr>4. Klinische Einzelrisikofaktoren für Osteoporotische Frakturen (3)</vt:lpstr>
      <vt:lpstr>4. Klinische Einzelrisikofaktoren für Osteoporotische Frakturen (4)</vt:lpstr>
      <vt:lpstr>PowerPoint-Präsentation</vt:lpstr>
      <vt:lpstr>PowerPoint-Präsentation</vt:lpstr>
      <vt:lpstr>PowerPoint-Präsentation</vt:lpstr>
      <vt:lpstr>PowerPoint-Präsentation</vt:lpstr>
      <vt:lpstr>DXA Fragebogen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Dokumentation bei Therapieeinleitung</vt:lpstr>
      <vt:lpstr>Kontraindikationen von Estradiol </vt:lpstr>
      <vt:lpstr>Besondere Überwachungsdiagnosen bei Estradiol </vt:lpstr>
      <vt:lpstr>Kontraindikationen von Bisphosphonaten</vt:lpstr>
      <vt:lpstr>Kontraindikationen von SERMs: </vt:lpstr>
      <vt:lpstr>Empfehlungen zur Kodierung </vt:lpstr>
      <vt:lpstr>Dokumentation zum Therapiewechsel:</vt:lpstr>
      <vt:lpstr>Dokumentation zum Therapiewechsel Estradiol </vt:lpstr>
      <vt:lpstr>Dokumentation zum Therapiewechsel: Bisphosphonate</vt:lpstr>
      <vt:lpstr>Dokumentation zum Therapiewechsel: Denosumab</vt:lpstr>
      <vt:lpstr>Dokumentation zum Therapiewechsel: SERM</vt:lpstr>
      <vt:lpstr>Beispiele im CGM-Albis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Karteikarte</vt:lpstr>
      <vt:lpstr>PowerPoint-Präsentation</vt:lpstr>
      <vt:lpstr>medikamentöse Therapieoptionen </vt:lpstr>
      <vt:lpstr>Take home message (icd.kbv.de)</vt:lpstr>
      <vt:lpstr>Viel hilft viel und noch mehr hilft noch mehr!</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Georg Dahmen</dc:creator>
  <cp:lastModifiedBy>Dr. med. Georg P. Dahmen</cp:lastModifiedBy>
  <cp:revision>17</cp:revision>
  <dcterms:created xsi:type="dcterms:W3CDTF">2021-10-17T09:54:12Z</dcterms:created>
  <dcterms:modified xsi:type="dcterms:W3CDTF">2025-01-18T10:56:31Z</dcterms:modified>
</cp:coreProperties>
</file>